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297" r:id="rId2"/>
    <p:sldId id="277" r:id="rId3"/>
    <p:sldId id="309" r:id="rId4"/>
    <p:sldId id="333" r:id="rId5"/>
    <p:sldId id="410" r:id="rId6"/>
    <p:sldId id="291" r:id="rId7"/>
    <p:sldId id="257" r:id="rId8"/>
    <p:sldId id="411" r:id="rId9"/>
    <p:sldId id="397" r:id="rId10"/>
    <p:sldId id="414" r:id="rId11"/>
    <p:sldId id="416" r:id="rId12"/>
    <p:sldId id="418" r:id="rId13"/>
    <p:sldId id="395" r:id="rId14"/>
    <p:sldId id="399" r:id="rId15"/>
    <p:sldId id="406" r:id="rId16"/>
    <p:sldId id="404" r:id="rId17"/>
    <p:sldId id="405" r:id="rId18"/>
    <p:sldId id="430" r:id="rId19"/>
    <p:sldId id="400" r:id="rId20"/>
    <p:sldId id="392" r:id="rId21"/>
    <p:sldId id="421" r:id="rId22"/>
    <p:sldId id="372" r:id="rId23"/>
    <p:sldId id="402" r:id="rId24"/>
    <p:sldId id="419" r:id="rId25"/>
    <p:sldId id="389" r:id="rId26"/>
    <p:sldId id="391" r:id="rId27"/>
    <p:sldId id="393" r:id="rId28"/>
    <p:sldId id="379" r:id="rId29"/>
    <p:sldId id="382" r:id="rId30"/>
    <p:sldId id="386" r:id="rId31"/>
    <p:sldId id="422" r:id="rId32"/>
    <p:sldId id="381" r:id="rId33"/>
    <p:sldId id="329" r:id="rId34"/>
    <p:sldId id="330" r:id="rId35"/>
    <p:sldId id="331" r:id="rId36"/>
    <p:sldId id="374" r:id="rId37"/>
    <p:sldId id="375" r:id="rId38"/>
    <p:sldId id="270" r:id="rId39"/>
    <p:sldId id="337" r:id="rId40"/>
    <p:sldId id="338" r:id="rId41"/>
    <p:sldId id="339" r:id="rId42"/>
    <p:sldId id="340" r:id="rId43"/>
    <p:sldId id="420" r:id="rId44"/>
    <p:sldId id="367" r:id="rId45"/>
    <p:sldId id="425" r:id="rId46"/>
    <p:sldId id="431" r:id="rId47"/>
    <p:sldId id="314" r:id="rId48"/>
    <p:sldId id="353" r:id="rId49"/>
    <p:sldId id="356" r:id="rId50"/>
    <p:sldId id="355" r:id="rId51"/>
    <p:sldId id="424" r:id="rId52"/>
    <p:sldId id="428" r:id="rId53"/>
    <p:sldId id="429" r:id="rId54"/>
    <p:sldId id="315" r:id="rId55"/>
    <p:sldId id="341" r:id="rId56"/>
    <p:sldId id="423" r:id="rId57"/>
    <p:sldId id="346" r:id="rId58"/>
    <p:sldId id="348" r:id="rId59"/>
    <p:sldId id="350" r:id="rId60"/>
    <p:sldId id="370" r:id="rId61"/>
    <p:sldId id="347" r:id="rId62"/>
    <p:sldId id="351" r:id="rId63"/>
    <p:sldId id="352" r:id="rId64"/>
    <p:sldId id="343" r:id="rId65"/>
    <p:sldId id="361" r:id="rId66"/>
    <p:sldId id="371" r:id="rId67"/>
    <p:sldId id="368" r:id="rId68"/>
    <p:sldId id="427" r:id="rId69"/>
    <p:sldId id="317"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00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63" autoAdjust="0"/>
    <p:restoredTop sz="94632" autoAdjust="0"/>
  </p:normalViewPr>
  <p:slideViewPr>
    <p:cSldViewPr>
      <p:cViewPr varScale="1">
        <p:scale>
          <a:sx n="106" d="100"/>
          <a:sy n="106" d="100"/>
        </p:scale>
        <p:origin x="864"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Date Placeholder 14"/>
          <p:cNvSpPr>
            <a:spLocks noGrp="1"/>
          </p:cNvSpPr>
          <p:nvPr>
            <p:ph type="dt" sz="half" idx="10"/>
          </p:nvPr>
        </p:nvSpPr>
        <p:spPr/>
        <p:txBody>
          <a:bodyPr/>
          <a:lstStyle/>
          <a:p>
            <a:fld id="{3B39D31C-7EEB-420F-A318-E0A87421D64B}" type="datetimeFigureOut">
              <a:rPr lang="en-US" smtClean="0"/>
              <a:t>12/20/2015</a:t>
            </a:fld>
            <a:endParaRPr lang="en-US" dirty="0"/>
          </a:p>
        </p:txBody>
      </p:sp>
      <p:sp>
        <p:nvSpPr>
          <p:cNvPr id="16" name="Slide Number Placeholder 15"/>
          <p:cNvSpPr>
            <a:spLocks noGrp="1"/>
          </p:cNvSpPr>
          <p:nvPr>
            <p:ph type="sldNum" sz="quarter" idx="11"/>
          </p:nvPr>
        </p:nvSpPr>
        <p:spPr/>
        <p:txBody>
          <a:bodyPr/>
          <a:lstStyle/>
          <a:p>
            <a:fld id="{6648DC82-2539-49F7-853F-C60BB11352FF}" type="slidenum">
              <a:rPr lang="en-US" smtClean="0"/>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39D31C-7EEB-420F-A318-E0A87421D64B}" type="datetimeFigureOut">
              <a:rPr lang="en-US" smtClean="0"/>
              <a:t>12/20/2015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48DC82-2539-49F7-853F-C60BB11352F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39D31C-7EEB-420F-A318-E0A87421D64B}" type="datetimeFigureOut">
              <a:rPr lang="en-US" smtClean="0"/>
              <a:t>12/20/2015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48DC82-2539-49F7-853F-C60BB11352F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3B39D31C-7EEB-420F-A318-E0A87421D64B}" type="datetimeFigureOut">
              <a:rPr lang="en-US" smtClean="0"/>
              <a:t>12/20/2015</a:t>
            </a:fld>
            <a:endParaRPr lang="en-US" dirty="0"/>
          </a:p>
        </p:txBody>
      </p:sp>
      <p:sp>
        <p:nvSpPr>
          <p:cNvPr id="15" name="Slide Number Placeholder 14"/>
          <p:cNvSpPr>
            <a:spLocks noGrp="1"/>
          </p:cNvSpPr>
          <p:nvPr>
            <p:ph type="sldNum" sz="quarter" idx="15"/>
          </p:nvPr>
        </p:nvSpPr>
        <p:spPr/>
        <p:txBody>
          <a:bodyPr/>
          <a:lstStyle>
            <a:lvl1pPr algn="ctr">
              <a:defRPr/>
            </a:lvl1pPr>
          </a:lstStyle>
          <a:p>
            <a:fld id="{6648DC82-2539-49F7-853F-C60BB11352FF}" type="slidenum">
              <a:rPr lang="en-US" smtClean="0"/>
              <a:t>‹#›</a:t>
            </a:fld>
            <a:endParaRPr lang="en-US" dirty="0"/>
          </a:p>
        </p:txBody>
      </p:sp>
      <p:sp>
        <p:nvSpPr>
          <p:cNvPr id="16" name="Footer Placeholder 15"/>
          <p:cNvSpPr>
            <a:spLocks noGrp="1"/>
          </p:cNvSpPr>
          <p:nvPr>
            <p:ph type="ftr" sz="quarter" idx="16"/>
          </p:nvPr>
        </p:nvSpPr>
        <p:spPr/>
        <p:txBody>
          <a:bodyPr/>
          <a:lstStyle/>
          <a:p>
            <a:endParaRPr lang="en-US" dirty="0"/>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39D31C-7EEB-420F-A318-E0A87421D64B}" type="datetimeFigureOut">
              <a:rPr lang="en-US" smtClean="0"/>
              <a:t>12/20/2015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48DC82-2539-49F7-853F-C60BB11352FF}" type="slidenum">
              <a:rPr lang="en-US" smtClean="0"/>
              <a:t>‹#›</a:t>
            </a:fld>
            <a:endParaRPr lang="en-US" dirty="0"/>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B39D31C-7EEB-420F-A318-E0A87421D64B}" type="datetimeFigureOut">
              <a:rPr lang="en-US" smtClean="0"/>
              <a:t>12/20/2015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648DC82-2539-49F7-853F-C60BB11352FF}" type="slidenum">
              <a:rPr lang="en-US" smtClean="0"/>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6648DC82-2539-49F7-853F-C60BB11352FF}" type="slidenum">
              <a:rPr lang="en-US" smtClean="0"/>
              <a:t>‹#›</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3B39D31C-7EEB-420F-A318-E0A87421D64B}" type="datetimeFigureOut">
              <a:rPr lang="en-US" smtClean="0"/>
              <a:t>12/20/2015</a:t>
            </a:fld>
            <a:endParaRPr lang="en-US" dirty="0"/>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B39D31C-7EEB-420F-A318-E0A87421D64B}" type="datetimeFigureOut">
              <a:rPr lang="en-US" smtClean="0"/>
              <a:t>12/20/2015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648DC82-2539-49F7-853F-C60BB11352FF}" type="slidenum">
              <a:rPr lang="en-US" smtClean="0"/>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9D31C-7EEB-420F-A318-E0A87421D64B}" type="datetimeFigureOut">
              <a:rPr lang="en-US" smtClean="0"/>
              <a:t>12/20/2015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648DC82-2539-49F7-853F-C60BB11352F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3B39D31C-7EEB-420F-A318-E0A87421D64B}" type="datetimeFigureOut">
              <a:rPr lang="en-US" smtClean="0"/>
              <a:t>12/20/2015</a:t>
            </a:fld>
            <a:endParaRPr lang="en-US" dirty="0"/>
          </a:p>
        </p:txBody>
      </p:sp>
      <p:sp>
        <p:nvSpPr>
          <p:cNvPr id="9" name="Slide Number Placeholder 8"/>
          <p:cNvSpPr>
            <a:spLocks noGrp="1"/>
          </p:cNvSpPr>
          <p:nvPr>
            <p:ph type="sldNum" sz="quarter" idx="15"/>
          </p:nvPr>
        </p:nvSpPr>
        <p:spPr/>
        <p:txBody>
          <a:bodyPr/>
          <a:lstStyle/>
          <a:p>
            <a:fld id="{6648DC82-2539-49F7-853F-C60BB11352FF}" type="slidenum">
              <a:rPr lang="en-US" smtClean="0"/>
              <a:t>‹#›</a:t>
            </a:fld>
            <a:endParaRPr lang="en-US" dirty="0"/>
          </a:p>
        </p:txBody>
      </p:sp>
      <p:sp>
        <p:nvSpPr>
          <p:cNvPr id="10" name="Footer Placeholder 9"/>
          <p:cNvSpPr>
            <a:spLocks noGrp="1"/>
          </p:cNvSpPr>
          <p:nvPr>
            <p:ph type="ftr" sz="quarter" idx="16"/>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3B39D31C-7EEB-420F-A318-E0A87421D64B}" type="datetimeFigureOut">
              <a:rPr lang="en-US" smtClean="0"/>
              <a:t>12/20/2015</a:t>
            </a:fld>
            <a:endParaRPr lang="en-US" dirty="0"/>
          </a:p>
        </p:txBody>
      </p:sp>
      <p:sp>
        <p:nvSpPr>
          <p:cNvPr id="9" name="Slide Number Placeholder 8"/>
          <p:cNvSpPr>
            <a:spLocks noGrp="1"/>
          </p:cNvSpPr>
          <p:nvPr>
            <p:ph type="sldNum" sz="quarter" idx="11"/>
          </p:nvPr>
        </p:nvSpPr>
        <p:spPr/>
        <p:txBody>
          <a:bodyPr/>
          <a:lstStyle/>
          <a:p>
            <a:fld id="{6648DC82-2539-49F7-853F-C60BB11352FF}"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3B39D31C-7EEB-420F-A318-E0A87421D64B}" type="datetimeFigureOut">
              <a:rPr lang="en-US" smtClean="0"/>
              <a:t>12/20/2015</a:t>
            </a:fld>
            <a:endParaRPr lang="en-US" dirty="0"/>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6648DC82-2539-49F7-853F-C60BB11352FF}" type="slidenum">
              <a:rPr lang="en-US" smtClean="0"/>
              <a:t>‹#›</a:t>
            </a:fld>
            <a:endParaRPr lang="en-US" dirty="0"/>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hyperlink" Target="http://www.google.com/url?sa=i&amp;rct=j&amp;q=&amp;esrc=s&amp;source=images&amp;cd=&amp;cad=rja&amp;uact=8&amp;ved=0CAcQjRxqFQoTCMyd453rs8gCFRBPiAodzE4PiA&amp;url=http://martinezgazette.com/archives/17152&amp;psig=AFQjCNEAEWuY8AQp6eA9IPru5mAhbEZsbg&amp;ust=1444426751247163"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File:San_Francisco_Solano_circa_1910_W.A.Haines.jpg" TargetMode="External"/><Relationship Id="rId2" Type="http://schemas.openxmlformats.org/officeDocument/2006/relationships/hyperlink" Target="https://en.wikipedia.org/wiki/History_of_California_wine#cite_note-2" TargetMode="Externa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google.com/url?sa=i&amp;rct=j&amp;q=&amp;esrc=s&amp;source=images&amp;cd=&amp;cad=rja&amp;uact=8&amp;ved=0CAcQjRxqFQoTCPT7xYr8qsgCFdKiiAodZUUKWA&amp;url=http://www.lamorindaweekly.com/archive/issue0215/Pat-Adams-at-Wagner-Ranch.html&amp;psig=AFQjCNFVvv5QX3yGaeUxmSrvPNV7vy9bWg&amp;ust=1444122062080608" TargetMode="Externa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hyperlink" Target="https://www.google.com/imgres?imgurl=http://fwrna.org/images/wagnerhouse.jpg&amp;imgrefurl=http://fwrna.org/history.html&amp;docid=7HoIBrx9HpZHlM&amp;tbnid=Rv0lmv1pd5PonM:&amp;w=271&amp;h=173&amp;ved=0CAIQxiBqFQoTCPHv0cz9qsgCFcubiAod3S4IBg&amp;iact=c&amp;ictx=1"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xqFQoTCMqS_IiAq8gCFUSViAodDk8Nog&amp;url=http://lafayettehistory.org/the-rossi-story/&amp;psig=AFQjCNHARZvcOWljTKuxac6VQcmhh4I1KQ&amp;ust=1444123099985457" TargetMode="External"/><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en.wikipedia.org/wiki/File:Dactylosphaera_vitifolii_1_meyers_1888_v13_p621.pn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en.wikipedia.org/wiki/File:Mariano_Guadalupe_Vallejo.jpg"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en.wikipedia.org/wiki/File:5_Prohibition_Disposal(9).jpg" TargetMode="Externa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google.com/url?sa=i&amp;rct=j&amp;q=&amp;esrc=s&amp;source=images&amp;cd=&amp;cad=rja&amp;uact=8&amp;ved=0CAcQjRxqFQoTCLXb3-KGqsgCFU43iAod5qEAKQ&amp;url=http://articles.chicagotribune.com/2014-04-15/features/sc-food-0411-giants-brother-timothy-20140412_1_wine-industry-bloomberg-wine-columnist-christian-schools&amp;psig=AFQjCNHBBuRCtbfbIvhtehkZfXTzxSijLQ&amp;ust=1444090580093109" TargetMode="Externa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hyperlink" Target="http://www.google.com/url?sa=i&amp;rct=j&amp;q=&amp;esrc=s&amp;source=images&amp;cd=&amp;cad=rja&amp;uact=8&amp;ved=0CAcQjRxqFQoTCJj7g4iHqsgCFQOWiAod5CYDfw&amp;url=http://archive.constantcontact.com/fs005/1101097532214/archive/1109381478073.html&amp;psig=AFQjCNHBBuRCtbfbIvhtehkZfXTzxSijLQ&amp;ust=1444090580093109"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google.com/url?sa=i&amp;rct=j&amp;q=&amp;esrc=s&amp;source=images&amp;cd=&amp;cad=rja&amp;uact=8&amp;ved=0CAcQjRxqFQoTCP79r8Trs8gCFYM4iAodTi0KDg&amp;url=http://www.martinezhistory.org/History/martinezhistory/martinezhistory.html&amp;psig=AFQjCNG7c0LbWE5iidklvqXZsx5LW_gcFw&amp;ust=1444426860241532" TargetMode="Externa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cid:image003.png@01CFA1DE.C222DCB0"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7.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83.png"/><Relationship Id="rId2"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59.xml.rels><?xml version="1.0" encoding="UTF-8" standalone="yes"?>
<Relationships xmlns="http://schemas.openxmlformats.org/package/2006/relationships"><Relationship Id="rId8" Type="http://schemas.openxmlformats.org/officeDocument/2006/relationships/hyperlink" Target="http://lamorindawinegrowers.com/wp-content/uploads/2015/09/IMG_20150919_164527.jpg" TargetMode="External"/><Relationship Id="rId3" Type="http://schemas.openxmlformats.org/officeDocument/2006/relationships/hyperlink" Target="http://lamorindawinegrowers.com/wp-content/uploads/2014/03/Bullfrog-Creek.jpg" TargetMode="External"/><Relationship Id="rId7" Type="http://schemas.openxmlformats.org/officeDocument/2006/relationships/image" Target="../media/image91.jpe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hyperlink" Target="http://lamorindawinegrowers.com/photos/?wppa-occur=1&amp;wppa-album=4&amp;wppa-photo=82" TargetMode="External"/><Relationship Id="rId5" Type="http://schemas.openxmlformats.org/officeDocument/2006/relationships/image" Target="../media/image90.jpeg"/><Relationship Id="rId10" Type="http://schemas.openxmlformats.org/officeDocument/2006/relationships/image" Target="../media/image93.jpeg"/><Relationship Id="rId4" Type="http://schemas.openxmlformats.org/officeDocument/2006/relationships/image" Target="../media/image89.jpeg"/><Relationship Id="rId9" Type="http://schemas.openxmlformats.org/officeDocument/2006/relationships/image" Target="../media/image92.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en.wikipedia.org/wiki/Jean-Louis_Vignes"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6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 Id="rId5" Type="http://schemas.openxmlformats.org/officeDocument/2006/relationships/image" Target="../media/image101.jpeg"/><Relationship Id="rId4" Type="http://schemas.openxmlformats.org/officeDocument/2006/relationships/image" Target="../media/image100.jpeg"/></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hyperlink" Target="http://lamorindawinegrowers.com/wp-content/uploads/2015/09/David-Howsepian.jpg" TargetMode="Externa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6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hyperlink" Target="http://lamorindawinegrowers.com/wp-content/uploads/2015/10/Cherry.jpg" TargetMode="External"/><Relationship Id="rId7" Type="http://schemas.openxmlformats.org/officeDocument/2006/relationships/image" Target="../media/image124.jpe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jpeg"/></Relationships>
</file>

<file path=ppt/slides/_rels/slide6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www.google.com/url?sa=i&amp;rct=j&amp;q=&amp;esrc=s&amp;frm=1&amp;source=images&amp;cd=&amp;cad=rja&amp;uact=8&amp;docid=Gfmq63jAWN6SDM&amp;tbnid=vaLEQweX6dSWoM:&amp;ved=0CAUQjRw&amp;url=http://blog.justgrapes.net/2010/08/06/global-grape-series-become-a-star-of-pinot-noir/&amp;ei=TrNeU7H3J8enyATh1YK4Bg&amp;bvm=bv.65397613,d.aWw&amp;psig=AFQjCNHSNbSK0jFFjeMMWc2wIL5Q-yDqOA&amp;ust=139880147918916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en.wikipedia.org/wiki/File:Portrait_of_the_Hungarian_Count_Agoston_Haraszthy.jpg" TargetMode="Externa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19100" y="1066800"/>
            <a:ext cx="8305800" cy="1981200"/>
          </a:xfrm>
        </p:spPr>
        <p:txBody>
          <a:bodyPr>
            <a:normAutofit/>
          </a:bodyPr>
          <a:lstStyle/>
          <a:p>
            <a:r>
              <a:rPr lang="en-US" dirty="0" smtClean="0"/>
              <a:t>The History of Grape Growing and Wine Making in Lamorinda </a:t>
            </a:r>
            <a:endParaRPr lang="en-US" dirty="0"/>
          </a:p>
        </p:txBody>
      </p:sp>
      <p:pic>
        <p:nvPicPr>
          <p:cNvPr id="3074" name="Picture 2" descr="C:\Users\Leslie\Desktop\wv_2011-10-13_bedrockvineya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0" y="3810000"/>
            <a:ext cx="5588000" cy="2374900"/>
          </a:xfrm>
          <a:prstGeom prst="rect">
            <a:avLst/>
          </a:prstGeom>
          <a:noFill/>
          <a:extLst>
            <a:ext uri="{909E8E84-426E-40DD-AFC4-6F175D3DCCD1}">
              <a14:hiddenFill xmlns:a14="http://schemas.microsoft.com/office/drawing/2010/main">
                <a:solidFill>
                  <a:srgbClr val="FFFFFF"/>
                </a:solidFill>
              </a14:hiddenFill>
            </a:ext>
          </a:extLst>
        </p:spPr>
      </p:pic>
      <p:pic>
        <p:nvPicPr>
          <p:cNvPr id="4" name="06 Red Red Wine (12'' Version).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400" y="5941218"/>
            <a:ext cx="487363" cy="487363"/>
          </a:xfrm>
          <a:prstGeom prst="rect">
            <a:avLst/>
          </a:prstGeom>
        </p:spPr>
      </p:pic>
    </p:spTree>
    <p:extLst>
      <p:ext uri="{BB962C8B-B14F-4D97-AF65-F5344CB8AC3E}">
        <p14:creationId xmlns:p14="http://schemas.microsoft.com/office/powerpoint/2010/main" val="1297565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992" fill="hold"/>
                                        <p:tgtEl>
                                          <p:spTgt spid="4"/>
                                        </p:tgtEl>
                                      </p:cBhvr>
                                    </p:cmd>
                                  </p:childTnLst>
                                </p:cTn>
                              </p:par>
                            </p:childTnLst>
                          </p:cTn>
                        </p:par>
                      </p:childTnLst>
                    </p:cTn>
                  </p:par>
                </p:childTnLst>
              </p:cTn>
              <p:nextCondLst>
                <p:cond evt="onClick" delay="0">
                  <p:tgtEl>
                    <p:spTgt spid="4"/>
                  </p:tgtEl>
                </p:cond>
              </p:nextCondLst>
            </p:seq>
            <p:audio>
              <p:cMediaNode vol="8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lstStyle/>
          <a:p>
            <a:r>
              <a:rPr lang="en-US" b="1" dirty="0" smtClean="0">
                <a:solidFill>
                  <a:schemeClr val="accent3"/>
                </a:solidFill>
              </a:rPr>
              <a:t>Joel Clayton &amp; the Sherry House</a:t>
            </a:r>
            <a:endParaRPr lang="en-US" b="1" dirty="0">
              <a:solidFill>
                <a:schemeClr val="accent3"/>
              </a:solidFill>
            </a:endParaRPr>
          </a:p>
        </p:txBody>
      </p:sp>
      <p:sp>
        <p:nvSpPr>
          <p:cNvPr id="5" name="Rectangle 4"/>
          <p:cNvSpPr/>
          <p:nvPr/>
        </p:nvSpPr>
        <p:spPr>
          <a:xfrm>
            <a:off x="609600" y="1143001"/>
            <a:ext cx="8305800" cy="3477875"/>
          </a:xfrm>
          <a:prstGeom prst="rect">
            <a:avLst/>
          </a:prstGeom>
        </p:spPr>
        <p:txBody>
          <a:bodyPr wrap="square">
            <a:spAutoFit/>
          </a:bodyPr>
          <a:lstStyle/>
          <a:p>
            <a:r>
              <a:rPr lang="en-US" sz="2200" dirty="0" smtClean="0"/>
              <a:t>Joel </a:t>
            </a:r>
            <a:r>
              <a:rPr lang="en-US" sz="2200" dirty="0"/>
              <a:t>Clayton planted 28 acres with a variety of grapes, </a:t>
            </a:r>
            <a:r>
              <a:rPr lang="en-US" sz="2200" dirty="0" smtClean="0"/>
              <a:t>near </a:t>
            </a:r>
            <a:r>
              <a:rPr lang="en-US" sz="2200" dirty="0"/>
              <a:t>the </a:t>
            </a:r>
            <a:r>
              <a:rPr lang="en-US" sz="2200" dirty="0" smtClean="0"/>
              <a:t>junction </a:t>
            </a:r>
            <a:r>
              <a:rPr lang="en-US" sz="2200" dirty="0"/>
              <a:t>of Mitchell and Mount Diablo </a:t>
            </a:r>
            <a:r>
              <a:rPr lang="en-US" sz="2200" dirty="0" smtClean="0"/>
              <a:t>Creeks (now North Gate Road).  He also </a:t>
            </a:r>
            <a:r>
              <a:rPr lang="en-US" sz="2200" dirty="0"/>
              <a:t>built a small </a:t>
            </a:r>
            <a:r>
              <a:rPr lang="en-US" sz="2200" dirty="0" smtClean="0"/>
              <a:t>winery to distill sherry and brandy. </a:t>
            </a:r>
            <a:r>
              <a:rPr lang="en-US" sz="2200" dirty="0"/>
              <a:t>His vineyards </a:t>
            </a:r>
            <a:r>
              <a:rPr lang="en-US" sz="2200" dirty="0" smtClean="0"/>
              <a:t>thrived in this soil, producing good wines which commanded high prices, so many other settlers followed suit.</a:t>
            </a:r>
          </a:p>
          <a:p>
            <a:endParaRPr lang="en-US" sz="2200" dirty="0"/>
          </a:p>
          <a:p>
            <a:r>
              <a:rPr lang="en-US" sz="2200" dirty="0"/>
              <a:t>The winery’s production ranked 2nd in the county, at 200,000 gallons, surpassed only by </a:t>
            </a:r>
            <a:r>
              <a:rPr lang="en-US" sz="2200" dirty="0" err="1"/>
              <a:t>Martinelli’s</a:t>
            </a:r>
            <a:r>
              <a:rPr lang="en-US" sz="2200" dirty="0"/>
              <a:t> Mt. Diablo Winery</a:t>
            </a:r>
            <a:br>
              <a:rPr lang="en-US" sz="2200" dirty="0"/>
            </a:br>
            <a:r>
              <a:rPr lang="en-US" sz="2200" dirty="0"/>
              <a:t/>
            </a:r>
            <a:br>
              <a:rPr lang="en-US" sz="2200" dirty="0"/>
            </a:br>
            <a:endParaRPr lang="en-US" sz="2200" dirty="0"/>
          </a:p>
        </p:txBody>
      </p:sp>
      <p:sp>
        <p:nvSpPr>
          <p:cNvPr id="3" name="Content Placeholder 2"/>
          <p:cNvSpPr>
            <a:spLocks noGrp="1"/>
          </p:cNvSpPr>
          <p:nvPr>
            <p:ph idx="1"/>
          </p:nvPr>
        </p:nvSpPr>
        <p:spPr>
          <a:xfrm>
            <a:off x="3657600" y="1524000"/>
            <a:ext cx="5029200" cy="2362200"/>
          </a:xfrm>
        </p:spPr>
        <p:txBody>
          <a:bodyPr/>
          <a:lstStyle/>
          <a:p>
            <a:endParaRPr lang="en-US" dirty="0"/>
          </a:p>
          <a:p>
            <a:endParaRPr lang="en-US" dirty="0"/>
          </a:p>
        </p:txBody>
      </p:sp>
      <p:pic>
        <p:nvPicPr>
          <p:cNvPr id="6" name="Picture 5" descr="C:\Users\Leslie\Desktop\Clay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923461"/>
            <a:ext cx="2159000" cy="26987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5800" y="4267200"/>
            <a:ext cx="4648200" cy="1600438"/>
          </a:xfrm>
          <a:prstGeom prst="rect">
            <a:avLst/>
          </a:prstGeom>
        </p:spPr>
        <p:txBody>
          <a:bodyPr wrap="square">
            <a:spAutoFit/>
          </a:bodyPr>
          <a:lstStyle/>
          <a:p>
            <a:r>
              <a:rPr lang="en-US" sz="2200" dirty="0"/>
              <a:t>When Joel Clayton died in </a:t>
            </a:r>
            <a:r>
              <a:rPr lang="en-US" sz="3200" dirty="0">
                <a:solidFill>
                  <a:srgbClr val="FFFF00"/>
                </a:solidFill>
              </a:rPr>
              <a:t>1872</a:t>
            </a:r>
            <a:r>
              <a:rPr lang="en-US" sz="2200" dirty="0"/>
              <a:t>, his </a:t>
            </a:r>
          </a:p>
          <a:p>
            <a:r>
              <a:rPr lang="en-US" sz="2200" dirty="0"/>
              <a:t>heirs sold the vineyard and sherry house</a:t>
            </a:r>
            <a:r>
              <a:rPr lang="en-US" sz="2200" dirty="0" smtClean="0"/>
              <a:t>, which </a:t>
            </a:r>
            <a:r>
              <a:rPr lang="en-US" sz="2200" dirty="0"/>
              <a:t>encompassed 43 acres, to Paul </a:t>
            </a:r>
            <a:r>
              <a:rPr lang="en-US" sz="2200" dirty="0" smtClean="0"/>
              <a:t>De </a:t>
            </a:r>
            <a:r>
              <a:rPr lang="en-US" sz="2200" dirty="0"/>
              <a:t>Martini. </a:t>
            </a:r>
          </a:p>
        </p:txBody>
      </p:sp>
    </p:spTree>
    <p:extLst>
      <p:ext uri="{BB962C8B-B14F-4D97-AF65-F5344CB8AC3E}">
        <p14:creationId xmlns:p14="http://schemas.microsoft.com/office/powerpoint/2010/main" val="1111956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04800"/>
            <a:ext cx="8229600" cy="1219200"/>
          </a:xfrm>
        </p:spPr>
        <p:txBody>
          <a:bodyPr/>
          <a:lstStyle/>
          <a:p>
            <a:r>
              <a:rPr lang="en-US" b="1" dirty="0" smtClean="0">
                <a:solidFill>
                  <a:schemeClr val="accent3"/>
                </a:solidFill>
                <a:effectLst>
                  <a:outerShdw blurRad="38100" dist="38100" dir="2700000" algn="tl">
                    <a:srgbClr val="000000">
                      <a:alpha val="43137"/>
                    </a:srgbClr>
                  </a:outerShdw>
                </a:effectLst>
              </a:rPr>
              <a:t>Paul De Martini </a:t>
            </a:r>
            <a:endParaRPr lang="en-US" b="1" dirty="0">
              <a:solidFill>
                <a:schemeClr val="accent3"/>
              </a:solidFill>
              <a:effectLst>
                <a:outerShdw blurRad="38100" dist="38100" dir="2700000" algn="tl">
                  <a:srgbClr val="000000">
                    <a:alpha val="43137"/>
                  </a:srgbClr>
                </a:outerShdw>
              </a:effectLst>
            </a:endParaRPr>
          </a:p>
        </p:txBody>
      </p:sp>
      <p:sp>
        <p:nvSpPr>
          <p:cNvPr id="3" name="Rectangle 2"/>
          <p:cNvSpPr/>
          <p:nvPr/>
        </p:nvSpPr>
        <p:spPr>
          <a:xfrm>
            <a:off x="609600" y="2274838"/>
            <a:ext cx="6248400" cy="830997"/>
          </a:xfrm>
          <a:prstGeom prst="rect">
            <a:avLst/>
          </a:prstGeom>
        </p:spPr>
        <p:txBody>
          <a:bodyPr wrap="square">
            <a:spAutoFit/>
          </a:bodyPr>
          <a:lstStyle/>
          <a:p>
            <a:r>
              <a:rPr lang="en-US" sz="2400" dirty="0" smtClean="0"/>
              <a:t>.</a:t>
            </a:r>
            <a:endParaRPr lang="en-US" sz="2400" dirty="0"/>
          </a:p>
          <a:p>
            <a:endParaRPr lang="en-US" sz="2400" dirty="0"/>
          </a:p>
        </p:txBody>
      </p:sp>
      <p:sp>
        <p:nvSpPr>
          <p:cNvPr id="5" name="Rectangle 4"/>
          <p:cNvSpPr/>
          <p:nvPr/>
        </p:nvSpPr>
        <p:spPr>
          <a:xfrm>
            <a:off x="305219" y="1143000"/>
            <a:ext cx="8737600" cy="5355312"/>
          </a:xfrm>
          <a:prstGeom prst="rect">
            <a:avLst/>
          </a:prstGeom>
        </p:spPr>
        <p:txBody>
          <a:bodyPr wrap="square">
            <a:spAutoFit/>
          </a:bodyPr>
          <a:lstStyle/>
          <a:p>
            <a:r>
              <a:rPr lang="en-US" sz="2200" dirty="0"/>
              <a:t>De Martini expanded the vineyards </a:t>
            </a:r>
            <a:r>
              <a:rPr lang="en-US" sz="2200" dirty="0" smtClean="0"/>
              <a:t>and</a:t>
            </a:r>
          </a:p>
          <a:p>
            <a:r>
              <a:rPr lang="en-US" sz="2200" dirty="0" smtClean="0"/>
              <a:t>started building a large </a:t>
            </a:r>
            <a:r>
              <a:rPr lang="en-US" sz="2200" dirty="0"/>
              <a:t>stone winery </a:t>
            </a:r>
            <a:endParaRPr lang="en-US" sz="2200" dirty="0" smtClean="0"/>
          </a:p>
          <a:p>
            <a:r>
              <a:rPr lang="en-US" sz="2200" dirty="0" smtClean="0"/>
              <a:t>south of the Sherry House. The winery </a:t>
            </a:r>
          </a:p>
          <a:p>
            <a:r>
              <a:rPr lang="en-US" sz="2200" dirty="0" smtClean="0"/>
              <a:t>Was on Clayton road (across from Mt. </a:t>
            </a:r>
          </a:p>
          <a:p>
            <a:r>
              <a:rPr lang="en-US" sz="2200" dirty="0" smtClean="0"/>
              <a:t>Diablo Elementary School) </a:t>
            </a:r>
          </a:p>
          <a:p>
            <a:endParaRPr lang="en-US" sz="2200" dirty="0" smtClean="0"/>
          </a:p>
          <a:p>
            <a:r>
              <a:rPr lang="en-US" sz="2200" dirty="0" smtClean="0"/>
              <a:t>With completion of the winery in </a:t>
            </a:r>
            <a:r>
              <a:rPr lang="en-US" sz="3200" dirty="0" smtClean="0">
                <a:solidFill>
                  <a:srgbClr val="FFFF00"/>
                </a:solidFill>
              </a:rPr>
              <a:t>1885</a:t>
            </a:r>
            <a:r>
              <a:rPr lang="en-US" sz="2200" dirty="0" smtClean="0">
                <a:solidFill>
                  <a:srgbClr val="FFFF00"/>
                </a:solidFill>
              </a:rPr>
              <a:t>,</a:t>
            </a:r>
            <a:r>
              <a:rPr lang="en-US" sz="2200" dirty="0" smtClean="0"/>
              <a:t>  he was able to expand wine production from not only his 20 acres, but also 150-200 tons that he purchased from neighboring vineyards.</a:t>
            </a:r>
          </a:p>
          <a:p>
            <a:r>
              <a:rPr lang="en-US" sz="2400" dirty="0" smtClean="0"/>
              <a:t> </a:t>
            </a:r>
          </a:p>
          <a:p>
            <a:r>
              <a:rPr lang="en-US" sz="2200" dirty="0" smtClean="0"/>
              <a:t>De </a:t>
            </a:r>
            <a:r>
              <a:rPr lang="en-US" sz="2200" dirty="0"/>
              <a:t>Martini made twice-a-week wine wagon runs into east Contra Costa County’s coal mining regions. The De Martini winery produced prize-winning wines, winning first place </a:t>
            </a:r>
            <a:r>
              <a:rPr lang="en-US" sz="2200" dirty="0" smtClean="0"/>
              <a:t>for  port </a:t>
            </a:r>
            <a:r>
              <a:rPr lang="en-US" sz="2200" dirty="0"/>
              <a:t>and sherry at the St. Louis Exposition in 1904. The winery’s production ranked second in the county, at 200,000 </a:t>
            </a:r>
            <a:r>
              <a:rPr lang="en-US" sz="2200" dirty="0" smtClean="0"/>
              <a:t>gallons</a:t>
            </a:r>
            <a:r>
              <a:rPr lang="en-US" sz="2200" dirty="0"/>
              <a:t>.</a:t>
            </a:r>
          </a:p>
        </p:txBody>
      </p:sp>
      <p:pic>
        <p:nvPicPr>
          <p:cNvPr id="6" name="Picture 5" descr="http://www.claytonhistory.org/siteimages/DeMartiniWinery-18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515035"/>
            <a:ext cx="3143250" cy="2590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218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Leslie\Desktop\chsDe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406" y="609600"/>
            <a:ext cx="5080000" cy="406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425700" y="5105400"/>
            <a:ext cx="4572000" cy="1015663"/>
          </a:xfrm>
          <a:prstGeom prst="rect">
            <a:avLst/>
          </a:prstGeom>
        </p:spPr>
        <p:txBody>
          <a:bodyPr>
            <a:spAutoFit/>
          </a:bodyPr>
          <a:lstStyle/>
          <a:p>
            <a:pPr algn="ctr"/>
            <a:r>
              <a:rPr lang="en-US" sz="2000" dirty="0" smtClean="0">
                <a:solidFill>
                  <a:schemeClr val="bg2">
                    <a:lumMod val="75000"/>
                  </a:schemeClr>
                </a:solidFill>
                <a:effectLst>
                  <a:outerShdw blurRad="38100" dist="38100" dir="2700000" algn="tl">
                    <a:srgbClr val="000000">
                      <a:alpha val="43137"/>
                    </a:srgbClr>
                  </a:outerShdw>
                </a:effectLst>
              </a:rPr>
              <a:t>De Martini </a:t>
            </a:r>
            <a:r>
              <a:rPr lang="en-US" sz="2000" dirty="0">
                <a:solidFill>
                  <a:schemeClr val="bg2">
                    <a:lumMod val="75000"/>
                  </a:schemeClr>
                </a:solidFill>
                <a:effectLst>
                  <a:outerShdw blurRad="38100" dist="38100" dir="2700000" algn="tl">
                    <a:srgbClr val="000000">
                      <a:alpha val="43137"/>
                    </a:srgbClr>
                  </a:outerShdw>
                </a:effectLst>
              </a:rPr>
              <a:t>Winery </a:t>
            </a:r>
            <a:r>
              <a:rPr lang="en-US" sz="2000" dirty="0" smtClean="0">
                <a:solidFill>
                  <a:schemeClr val="bg2">
                    <a:lumMod val="75000"/>
                  </a:schemeClr>
                </a:solidFill>
                <a:effectLst>
                  <a:outerShdw blurRad="38100" dist="38100" dir="2700000" algn="tl">
                    <a:srgbClr val="000000">
                      <a:alpha val="43137"/>
                    </a:srgbClr>
                  </a:outerShdw>
                </a:effectLst>
              </a:rPr>
              <a:t>restored, now </a:t>
            </a:r>
            <a:r>
              <a:rPr lang="en-US" sz="2000" dirty="0">
                <a:solidFill>
                  <a:schemeClr val="bg2">
                    <a:lumMod val="75000"/>
                  </a:schemeClr>
                </a:solidFill>
                <a:effectLst>
                  <a:outerShdw blurRad="38100" dist="38100" dir="2700000" algn="tl">
                    <a:srgbClr val="000000">
                      <a:alpha val="43137"/>
                    </a:srgbClr>
                  </a:outerShdw>
                </a:effectLst>
              </a:rPr>
              <a:t>the Clayton City Hall &amp; Police Station (2000)</a:t>
            </a:r>
          </a:p>
        </p:txBody>
      </p:sp>
    </p:spTree>
    <p:extLst>
      <p:ext uri="{BB962C8B-B14F-4D97-AF65-F5344CB8AC3E}">
        <p14:creationId xmlns:p14="http://schemas.microsoft.com/office/powerpoint/2010/main" val="17166101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1295400"/>
            <a:ext cx="8229600" cy="5334000"/>
          </a:xfrm>
        </p:spPr>
        <p:txBody>
          <a:bodyPr>
            <a:normAutofit fontScale="85000" lnSpcReduction="20000"/>
          </a:bodyPr>
          <a:lstStyle/>
          <a:p>
            <a:pPr marL="0" indent="0">
              <a:buNone/>
            </a:pPr>
            <a:r>
              <a:rPr lang="en-US" dirty="0" smtClean="0"/>
              <a:t>After acquiring vineyards in </a:t>
            </a:r>
            <a:r>
              <a:rPr lang="en-US" sz="3200" dirty="0" smtClean="0">
                <a:solidFill>
                  <a:srgbClr val="FFFF00"/>
                </a:solidFill>
              </a:rPr>
              <a:t>1882</a:t>
            </a:r>
            <a:r>
              <a:rPr lang="en-US" dirty="0" smtClean="0"/>
              <a:t> Jacob Levi, a grocer and wholesaler by trade, along with Otto H. Greenwald organized the        		  </a:t>
            </a:r>
          </a:p>
          <a:p>
            <a:pPr marL="0" indent="0">
              <a:buNone/>
            </a:pPr>
            <a:r>
              <a:rPr lang="en-US" dirty="0"/>
              <a:t> </a:t>
            </a:r>
            <a:r>
              <a:rPr lang="en-US" dirty="0" smtClean="0"/>
              <a:t>                       </a:t>
            </a:r>
            <a:r>
              <a:rPr lang="en-US" sz="3300" b="1" u="sng" dirty="0" smtClean="0">
                <a:solidFill>
                  <a:schemeClr val="bg2"/>
                </a:solidFill>
              </a:rPr>
              <a:t>Mt. Diablo Vineyard Co.</a:t>
            </a:r>
          </a:p>
          <a:p>
            <a:pPr marL="0" indent="0">
              <a:buNone/>
            </a:pPr>
            <a:endParaRPr lang="en-US" dirty="0"/>
          </a:p>
          <a:p>
            <a:pPr marL="0" indent="0">
              <a:buNone/>
            </a:pPr>
            <a:r>
              <a:rPr lang="en-US" dirty="0" smtClean="0"/>
              <a:t>Total area:  100 Acres of Mission, Zinfandel, Chasselas and Riesling.</a:t>
            </a:r>
          </a:p>
          <a:p>
            <a:pPr marL="0" indent="0">
              <a:buNone/>
            </a:pPr>
            <a:endParaRPr lang="en-US" dirty="0"/>
          </a:p>
          <a:p>
            <a:pPr marL="0" indent="0">
              <a:buNone/>
            </a:pPr>
            <a:r>
              <a:rPr lang="en-US" dirty="0" smtClean="0"/>
              <a:t>Moses Samuel &amp; sons increased the acreage with property to the north, Galt and Sacramento.  </a:t>
            </a:r>
          </a:p>
          <a:p>
            <a:pPr marL="0" indent="0">
              <a:buNone/>
            </a:pPr>
            <a:endParaRPr lang="en-US" dirty="0"/>
          </a:p>
          <a:p>
            <a:pPr marL="0" indent="0">
              <a:buNone/>
            </a:pPr>
            <a:r>
              <a:rPr lang="en-US" sz="3800" dirty="0" smtClean="0">
                <a:solidFill>
                  <a:srgbClr val="FFFF00"/>
                </a:solidFill>
              </a:rPr>
              <a:t>1911:</a:t>
            </a:r>
            <a:r>
              <a:rPr lang="en-US" sz="3200" dirty="0" smtClean="0">
                <a:solidFill>
                  <a:srgbClr val="FFFF00"/>
                </a:solidFill>
              </a:rPr>
              <a:t>  </a:t>
            </a:r>
            <a:r>
              <a:rPr lang="en-US" dirty="0" smtClean="0"/>
              <a:t>All holdings in CCC were sold </a:t>
            </a:r>
          </a:p>
          <a:p>
            <a:pPr marL="0" indent="0">
              <a:buNone/>
            </a:pPr>
            <a:r>
              <a:rPr lang="en-US" dirty="0" smtClean="0"/>
              <a:t>To the Italian Swiss Colony, which</a:t>
            </a:r>
          </a:p>
          <a:p>
            <a:pPr marL="0" indent="0">
              <a:buNone/>
            </a:pPr>
            <a:r>
              <a:rPr lang="en-US" dirty="0" smtClean="0"/>
              <a:t>operated until Prohibition, and started</a:t>
            </a:r>
          </a:p>
          <a:p>
            <a:pPr marL="0" indent="0">
              <a:buNone/>
            </a:pPr>
            <a:r>
              <a:rPr lang="en-US" dirty="0" smtClean="0"/>
              <a:t>up again in Asti following .</a:t>
            </a:r>
            <a:endParaRPr lang="en-US" dirty="0"/>
          </a:p>
        </p:txBody>
      </p:sp>
      <p:sp>
        <p:nvSpPr>
          <p:cNvPr id="4" name="Title 3"/>
          <p:cNvSpPr>
            <a:spLocks noGrp="1"/>
          </p:cNvSpPr>
          <p:nvPr>
            <p:ph type="title"/>
          </p:nvPr>
        </p:nvSpPr>
        <p:spPr>
          <a:xfrm>
            <a:off x="457200" y="152400"/>
            <a:ext cx="8229600" cy="990600"/>
          </a:xfrm>
        </p:spPr>
        <p:txBody>
          <a:bodyPr>
            <a:normAutofit fontScale="90000"/>
          </a:bodyPr>
          <a:lstStyle/>
          <a:p>
            <a:r>
              <a:rPr lang="en-US" b="1" dirty="0" smtClean="0">
                <a:solidFill>
                  <a:schemeClr val="accent3"/>
                </a:solidFill>
                <a:effectLst>
                  <a:outerShdw blurRad="38100" dist="38100" dir="2700000" algn="tl">
                    <a:srgbClr val="000000">
                      <a:alpha val="43137"/>
                    </a:srgbClr>
                  </a:outerShdw>
                </a:effectLst>
              </a:rPr>
              <a:t>The Mt. Diablo Vineyard Company</a:t>
            </a:r>
            <a:endParaRPr lang="en-US" b="1" dirty="0">
              <a:solidFill>
                <a:schemeClr val="accent3"/>
              </a:solidFill>
              <a:effectLst>
                <a:outerShdw blurRad="38100" dist="38100" dir="2700000" algn="tl">
                  <a:srgbClr val="000000">
                    <a:alpha val="43137"/>
                  </a:srgbClr>
                </a:outerShdw>
              </a:effectLst>
            </a:endParaRPr>
          </a:p>
        </p:txBody>
      </p:sp>
      <p:sp>
        <p:nvSpPr>
          <p:cNvPr id="3" name="AutoShape 2" descr="Image result for italian swiss colony"/>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italian swiss colony"/>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8637" y="4038542"/>
            <a:ext cx="3656763" cy="25908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6531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6344" y="2392482"/>
            <a:ext cx="8229600" cy="4572000"/>
          </a:xfrm>
        </p:spPr>
        <p:txBody>
          <a:bodyPr>
            <a:normAutofit/>
          </a:bodyPr>
          <a:lstStyle/>
          <a:p>
            <a:r>
              <a:rPr lang="en-US" sz="3200" dirty="0" smtClean="0">
                <a:solidFill>
                  <a:srgbClr val="FFFF00"/>
                </a:solidFill>
              </a:rPr>
              <a:t>1880’s and 1890’s </a:t>
            </a:r>
            <a:r>
              <a:rPr lang="en-US" sz="2200" dirty="0" smtClean="0"/>
              <a:t>Concord had </a:t>
            </a:r>
            <a:r>
              <a:rPr lang="en-US" sz="2400" dirty="0" smtClean="0"/>
              <a:t>many small vineyards, mostly planted in Zinfandel.  The rich, level land which surrounded the town of Concord however was better know for walnuts and almonds.</a:t>
            </a:r>
          </a:p>
          <a:p>
            <a:endParaRPr lang="en-US" dirty="0"/>
          </a:p>
          <a:p>
            <a:r>
              <a:rPr lang="en-US" sz="2400" dirty="0" smtClean="0"/>
              <a:t>Peter </a:t>
            </a:r>
            <a:r>
              <a:rPr lang="en-US" sz="2400" dirty="0" err="1" smtClean="0"/>
              <a:t>Crenna</a:t>
            </a:r>
            <a:r>
              <a:rPr lang="en-US" sz="2400" dirty="0" smtClean="0"/>
              <a:t> (Italy) in </a:t>
            </a:r>
            <a:r>
              <a:rPr lang="en-US" sz="3200" dirty="0" smtClean="0">
                <a:solidFill>
                  <a:srgbClr val="FFFF00"/>
                </a:solidFill>
              </a:rPr>
              <a:t>1897</a:t>
            </a:r>
            <a:r>
              <a:rPr lang="en-US" dirty="0" smtClean="0"/>
              <a:t> </a:t>
            </a:r>
            <a:r>
              <a:rPr lang="en-US" sz="2400" dirty="0" smtClean="0"/>
              <a:t>built the Concord Winery south of town, just east of Galindo Street and San Miguel Road.  He had 60 acres of vines and also made the wine for some of the other growers in the area. </a:t>
            </a:r>
          </a:p>
        </p:txBody>
      </p:sp>
      <p:sp>
        <p:nvSpPr>
          <p:cNvPr id="3" name="Title 2"/>
          <p:cNvSpPr>
            <a:spLocks noGrp="1"/>
          </p:cNvSpPr>
          <p:nvPr>
            <p:ph type="title"/>
          </p:nvPr>
        </p:nvSpPr>
        <p:spPr>
          <a:xfrm>
            <a:off x="457200" y="152400"/>
            <a:ext cx="8229600" cy="838200"/>
          </a:xfrm>
        </p:spPr>
        <p:txBody>
          <a:bodyPr/>
          <a:lstStyle/>
          <a:p>
            <a:r>
              <a:rPr lang="en-US" b="1" dirty="0" smtClean="0">
                <a:solidFill>
                  <a:schemeClr val="accent3"/>
                </a:solidFill>
                <a:effectLst>
                  <a:outerShdw blurRad="38100" dist="38100" dir="2700000" algn="tl">
                    <a:srgbClr val="000000">
                      <a:alpha val="43137"/>
                    </a:srgbClr>
                  </a:outerShdw>
                </a:effectLst>
              </a:rPr>
              <a:t>Concord</a:t>
            </a:r>
            <a:endParaRPr lang="en-US" b="1" dirty="0">
              <a:solidFill>
                <a:schemeClr val="accent3"/>
              </a:solidFill>
              <a:effectLst>
                <a:outerShdw blurRad="38100" dist="38100" dir="2700000" algn="tl">
                  <a:srgbClr val="000000">
                    <a:alpha val="43137"/>
                  </a:srgbClr>
                </a:outerShdw>
              </a:effectLst>
            </a:endParaRPr>
          </a:p>
        </p:txBody>
      </p:sp>
      <p:pic>
        <p:nvPicPr>
          <p:cNvPr id="4098" name="Picture 2" descr="C:\Users\Leslie\Desktop\Salvio-Pacheco-Ado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5894" y="228600"/>
            <a:ext cx="5480050" cy="19703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4485088" y="2023150"/>
            <a:ext cx="3021661" cy="369332"/>
          </a:xfrm>
          <a:prstGeom prst="rect">
            <a:avLst/>
          </a:prstGeom>
        </p:spPr>
        <p:txBody>
          <a:bodyPr wrap="none">
            <a:spAutoFit/>
          </a:bodyPr>
          <a:lstStyle/>
          <a:p>
            <a:r>
              <a:rPr lang="en-US" dirty="0" err="1"/>
              <a:t>Salvio</a:t>
            </a:r>
            <a:r>
              <a:rPr lang="en-US" dirty="0"/>
              <a:t> Pacheco </a:t>
            </a:r>
            <a:r>
              <a:rPr lang="en-US" dirty="0" smtClean="0"/>
              <a:t>Adobe, 1850’s</a:t>
            </a:r>
            <a:endParaRPr lang="en-US" dirty="0"/>
          </a:p>
        </p:txBody>
      </p:sp>
    </p:spTree>
    <p:extLst>
      <p:ext uri="{BB962C8B-B14F-4D97-AF65-F5344CB8AC3E}">
        <p14:creationId xmlns:p14="http://schemas.microsoft.com/office/powerpoint/2010/main" val="40744165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9873" y="76200"/>
            <a:ext cx="8229600" cy="762000"/>
          </a:xfrm>
        </p:spPr>
        <p:txBody>
          <a:bodyPr/>
          <a:lstStyle/>
          <a:p>
            <a:r>
              <a:rPr lang="en-US" b="1" dirty="0" smtClean="0">
                <a:solidFill>
                  <a:schemeClr val="accent3"/>
                </a:solidFill>
                <a:effectLst>
                  <a:outerShdw blurRad="38100" dist="38100" dir="2700000" algn="tl">
                    <a:srgbClr val="000000">
                      <a:alpha val="43137"/>
                    </a:srgbClr>
                  </a:outerShdw>
                </a:effectLst>
              </a:rPr>
              <a:t>Walnut Creek</a:t>
            </a:r>
            <a:endParaRPr lang="en-US" b="1" dirty="0">
              <a:solidFill>
                <a:schemeClr val="accent3"/>
              </a:solidFill>
              <a:effectLst>
                <a:outerShdw blurRad="38100" dist="38100" dir="2700000" algn="tl">
                  <a:srgbClr val="000000">
                    <a:alpha val="43137"/>
                  </a:srgbClr>
                </a:outerShdw>
              </a:effectLst>
            </a:endParaRPr>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30943" y="990600"/>
            <a:ext cx="4608193" cy="21116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784219" y="609600"/>
            <a:ext cx="4165199" cy="2954655"/>
          </a:xfrm>
          <a:prstGeom prst="rect">
            <a:avLst/>
          </a:prstGeom>
        </p:spPr>
        <p:txBody>
          <a:bodyPr wrap="square">
            <a:spAutoFit/>
          </a:bodyPr>
          <a:lstStyle/>
          <a:p>
            <a:r>
              <a:rPr lang="en-US" sz="2200" dirty="0"/>
              <a:t>The Southern Pacific train and Walnut Creek station, circa </a:t>
            </a:r>
            <a:r>
              <a:rPr lang="en-US" sz="3200" dirty="0">
                <a:solidFill>
                  <a:srgbClr val="FFFF00"/>
                </a:solidFill>
              </a:rPr>
              <a:t>1892,</a:t>
            </a:r>
            <a:r>
              <a:rPr lang="en-US" sz="2200" dirty="0"/>
              <a:t> </a:t>
            </a:r>
            <a:r>
              <a:rPr lang="en-US" sz="2200" dirty="0" smtClean="0"/>
              <a:t>was built </a:t>
            </a:r>
            <a:r>
              <a:rPr lang="en-US" sz="2200" dirty="0"/>
              <a:t>on land donated by </a:t>
            </a:r>
            <a:r>
              <a:rPr lang="en-US" sz="2200" dirty="0" smtClean="0"/>
              <a:t>Antonio Botelho</a:t>
            </a:r>
            <a:r>
              <a:rPr lang="en-US" sz="2200" dirty="0"/>
              <a:t>. </a:t>
            </a:r>
            <a:endParaRPr lang="en-US" sz="2200" dirty="0" smtClean="0"/>
          </a:p>
          <a:p>
            <a:r>
              <a:rPr lang="en-US" sz="2200" dirty="0" smtClean="0"/>
              <a:t>The </a:t>
            </a:r>
            <a:r>
              <a:rPr lang="en-US" sz="2200" dirty="0"/>
              <a:t>train provided the biggest economic boom </a:t>
            </a:r>
            <a:r>
              <a:rPr lang="en-US" sz="2200" dirty="0" smtClean="0"/>
              <a:t>for </a:t>
            </a:r>
            <a:r>
              <a:rPr lang="en-US" sz="2200" dirty="0"/>
              <a:t>the </a:t>
            </a:r>
            <a:r>
              <a:rPr lang="en-US" sz="2200" dirty="0" smtClean="0"/>
              <a:t>expanding businesses </a:t>
            </a:r>
            <a:r>
              <a:rPr lang="en-US" sz="2200" dirty="0"/>
              <a:t>on Main Street.</a:t>
            </a:r>
          </a:p>
        </p:txBody>
      </p:sp>
      <p:pic>
        <p:nvPicPr>
          <p:cNvPr id="9" name="Picture 2" descr="Grape Carniv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04672"/>
            <a:ext cx="4344761" cy="297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4114800"/>
            <a:ext cx="4038600" cy="1938992"/>
          </a:xfrm>
          <a:prstGeom prst="rect">
            <a:avLst/>
          </a:prstGeom>
        </p:spPr>
        <p:txBody>
          <a:bodyPr wrap="square">
            <a:spAutoFit/>
          </a:bodyPr>
          <a:lstStyle/>
          <a:p>
            <a:r>
              <a:rPr lang="en-US" sz="3200" dirty="0">
                <a:solidFill>
                  <a:srgbClr val="FFFF00"/>
                </a:solidFill>
              </a:rPr>
              <a:t>1911:</a:t>
            </a:r>
            <a:r>
              <a:rPr lang="en-US" sz="2400" dirty="0">
                <a:solidFill>
                  <a:srgbClr val="FFFF00"/>
                </a:solidFill>
              </a:rPr>
              <a:t>  </a:t>
            </a:r>
            <a:r>
              <a:rPr lang="en-US" sz="2200" dirty="0"/>
              <a:t>The Grape Carnival is held on Main Street to celebrate the grape </a:t>
            </a:r>
            <a:r>
              <a:rPr lang="en-US" sz="2200" dirty="0" smtClean="0"/>
              <a:t>harvest, </a:t>
            </a:r>
            <a:r>
              <a:rPr lang="en-US" sz="2200" dirty="0"/>
              <a:t>and probably more important, the arrival of electrical </a:t>
            </a:r>
            <a:r>
              <a:rPr lang="en-US" sz="2200" dirty="0" smtClean="0"/>
              <a:t>service.</a:t>
            </a:r>
            <a:endParaRPr lang="en-US" sz="2200" dirty="0"/>
          </a:p>
        </p:txBody>
      </p:sp>
    </p:spTree>
    <p:extLst>
      <p:ext uri="{BB962C8B-B14F-4D97-AF65-F5344CB8AC3E}">
        <p14:creationId xmlns:p14="http://schemas.microsoft.com/office/powerpoint/2010/main" val="2721664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2400" y="1143000"/>
            <a:ext cx="8763000" cy="5867400"/>
          </a:xfrm>
        </p:spPr>
        <p:txBody>
          <a:bodyPr>
            <a:normAutofit/>
          </a:bodyPr>
          <a:lstStyle/>
          <a:p>
            <a:pPr marL="0" indent="0">
              <a:buNone/>
            </a:pPr>
            <a:r>
              <a:rPr lang="en-US" sz="2200" dirty="0" smtClean="0"/>
              <a:t>Joseph Napthaly</a:t>
            </a:r>
            <a:r>
              <a:rPr lang="en-US" sz="2200" dirty="0"/>
              <a:t>, a native of Prussia, </a:t>
            </a:r>
            <a:endParaRPr lang="en-US" sz="2200" dirty="0" smtClean="0"/>
          </a:p>
          <a:p>
            <a:pPr marL="0" indent="0">
              <a:buNone/>
            </a:pPr>
            <a:r>
              <a:rPr lang="en-US" sz="2200" dirty="0" smtClean="0"/>
              <a:t>sometime between </a:t>
            </a:r>
            <a:r>
              <a:rPr lang="en-US" sz="2200" dirty="0" smtClean="0">
                <a:solidFill>
                  <a:srgbClr val="FFFF00"/>
                </a:solidFill>
              </a:rPr>
              <a:t>1874- </a:t>
            </a:r>
            <a:r>
              <a:rPr lang="en-US" sz="2200" dirty="0">
                <a:solidFill>
                  <a:srgbClr val="FFFF00"/>
                </a:solidFill>
              </a:rPr>
              <a:t>1884</a:t>
            </a:r>
            <a:r>
              <a:rPr lang="en-US" sz="2200" dirty="0"/>
              <a:t> </a:t>
            </a:r>
            <a:r>
              <a:rPr lang="en-US" sz="2200" dirty="0" smtClean="0"/>
              <a:t> </a:t>
            </a:r>
            <a:r>
              <a:rPr lang="en-US" sz="2200" dirty="0"/>
              <a:t>gained </a:t>
            </a:r>
            <a:endParaRPr lang="en-US" sz="2200" dirty="0" smtClean="0"/>
          </a:p>
          <a:p>
            <a:pPr marL="0" indent="0">
              <a:buNone/>
            </a:pPr>
            <a:r>
              <a:rPr lang="en-US" sz="2200" dirty="0" smtClean="0"/>
              <a:t>title to </a:t>
            </a:r>
            <a:r>
              <a:rPr lang="en-US" sz="2200" dirty="0"/>
              <a:t>a large part of the El Sobrante </a:t>
            </a:r>
            <a:endParaRPr lang="en-US" sz="2200" dirty="0" smtClean="0"/>
          </a:p>
          <a:p>
            <a:pPr marL="0" indent="0">
              <a:buNone/>
            </a:pPr>
            <a:r>
              <a:rPr lang="en-US" sz="2200" dirty="0" smtClean="0"/>
              <a:t>Grant that </a:t>
            </a:r>
            <a:r>
              <a:rPr lang="en-US" sz="2200" dirty="0"/>
              <a:t>included the land above </a:t>
            </a:r>
            <a:endParaRPr lang="en-US" sz="2200" dirty="0" smtClean="0"/>
          </a:p>
          <a:p>
            <a:pPr marL="0" indent="0">
              <a:buNone/>
            </a:pPr>
            <a:r>
              <a:rPr lang="en-US" sz="2200" dirty="0" smtClean="0"/>
              <a:t>the winding </a:t>
            </a:r>
            <a:r>
              <a:rPr lang="en-US" sz="2200" dirty="0"/>
              <a:t>Tice Valley </a:t>
            </a:r>
            <a:r>
              <a:rPr lang="en-US" sz="2200" dirty="0" smtClean="0"/>
              <a:t>Road. He had </a:t>
            </a:r>
          </a:p>
          <a:p>
            <a:pPr marL="0" indent="0">
              <a:buNone/>
            </a:pPr>
            <a:r>
              <a:rPr lang="en-US" sz="2200" dirty="0" smtClean="0"/>
              <a:t>repeatedly planted grain, but cheaper</a:t>
            </a:r>
          </a:p>
          <a:p>
            <a:pPr marL="0" indent="0">
              <a:buNone/>
            </a:pPr>
            <a:r>
              <a:rPr lang="en-US" sz="2200" dirty="0" smtClean="0"/>
              <a:t>product from Oregon convinced him to plant vineyard and orchards.  </a:t>
            </a:r>
          </a:p>
          <a:p>
            <a:pPr marL="0" indent="0">
              <a:buNone/>
            </a:pPr>
            <a:endParaRPr lang="en-US" sz="2200" dirty="0" smtClean="0"/>
          </a:p>
          <a:p>
            <a:pPr marL="0" indent="0">
              <a:buNone/>
            </a:pPr>
            <a:r>
              <a:rPr lang="en-US" sz="2200" dirty="0" smtClean="0"/>
              <a:t>Napthaly </a:t>
            </a:r>
            <a:r>
              <a:rPr lang="en-US" sz="2200" dirty="0"/>
              <a:t>planted </a:t>
            </a:r>
            <a:r>
              <a:rPr lang="en-US" sz="2200" dirty="0" smtClean="0"/>
              <a:t>Zinfandel</a:t>
            </a:r>
            <a:r>
              <a:rPr lang="en-US" sz="2200" dirty="0"/>
              <a:t>, Chasselas, and Riesling grapes </a:t>
            </a:r>
            <a:r>
              <a:rPr lang="en-US" sz="2200" dirty="0" smtClean="0"/>
              <a:t>on the west side of Walnut Creek in </a:t>
            </a:r>
            <a:r>
              <a:rPr lang="en-US" sz="2200" dirty="0"/>
              <a:t>the area that is </a:t>
            </a:r>
            <a:r>
              <a:rPr lang="en-US" sz="2200" dirty="0" smtClean="0"/>
              <a:t>known as  </a:t>
            </a:r>
            <a:r>
              <a:rPr lang="en-US" sz="2800" dirty="0"/>
              <a:t>Rossmoor</a:t>
            </a:r>
            <a:r>
              <a:rPr lang="en-US" sz="2800" dirty="0" smtClean="0"/>
              <a:t>. </a:t>
            </a:r>
          </a:p>
          <a:p>
            <a:pPr marL="0" indent="0">
              <a:buNone/>
            </a:pPr>
            <a:endParaRPr lang="en-US" sz="2800" dirty="0" smtClean="0"/>
          </a:p>
          <a:p>
            <a:pPr marL="0" indent="0">
              <a:buNone/>
            </a:pPr>
            <a:r>
              <a:rPr lang="en-US" sz="2200" dirty="0" smtClean="0"/>
              <a:t>The winery, (now Del Valle School) operated until</a:t>
            </a:r>
            <a:r>
              <a:rPr lang="en-US" sz="2200" dirty="0"/>
              <a:t> </a:t>
            </a:r>
            <a:r>
              <a:rPr lang="en-US" sz="2200" dirty="0" smtClean="0"/>
              <a:t>Prohibition. </a:t>
            </a:r>
            <a:r>
              <a:rPr lang="en-US" sz="2200" dirty="0"/>
              <a:t> </a:t>
            </a:r>
            <a:r>
              <a:rPr lang="en-US" sz="2200" dirty="0" smtClean="0"/>
              <a:t>Only </a:t>
            </a:r>
            <a:r>
              <a:rPr lang="en-US" sz="2200" dirty="0"/>
              <a:t>rows of olive trees are left to indicate the former vineyard </a:t>
            </a:r>
            <a:r>
              <a:rPr lang="en-US" sz="2200" dirty="0" smtClean="0"/>
              <a:t>boundaries.</a:t>
            </a:r>
          </a:p>
          <a:p>
            <a:endParaRPr lang="en-US" sz="2400" dirty="0" smtClean="0"/>
          </a:p>
        </p:txBody>
      </p:sp>
      <p:sp>
        <p:nvSpPr>
          <p:cNvPr id="2" name="Title 1"/>
          <p:cNvSpPr>
            <a:spLocks noGrp="1"/>
          </p:cNvSpPr>
          <p:nvPr>
            <p:ph type="title"/>
          </p:nvPr>
        </p:nvSpPr>
        <p:spPr>
          <a:xfrm>
            <a:off x="457200" y="0"/>
            <a:ext cx="8229600" cy="914400"/>
          </a:xfrm>
        </p:spPr>
        <p:txBody>
          <a:bodyPr>
            <a:normAutofit/>
          </a:bodyPr>
          <a:lstStyle/>
          <a:p>
            <a:r>
              <a:rPr lang="en-US" b="1" dirty="0" smtClean="0">
                <a:solidFill>
                  <a:schemeClr val="accent3"/>
                </a:solidFill>
                <a:effectLst>
                  <a:outerShdw blurRad="38100" dist="38100" dir="2700000" algn="tl">
                    <a:srgbClr val="000000">
                      <a:alpha val="43137"/>
                    </a:srgbClr>
                  </a:outerShdw>
                </a:effectLst>
              </a:rPr>
              <a:t>Station Saranap</a:t>
            </a:r>
            <a:endParaRPr lang="en-US" b="1" dirty="0">
              <a:solidFill>
                <a:schemeClr val="accent3"/>
              </a:solidFill>
              <a:effectLst>
                <a:outerShdw blurRad="38100" dist="38100" dir="2700000" algn="tl">
                  <a:srgbClr val="000000">
                    <a:alpha val="43137"/>
                  </a:srgbClr>
                </a:outerShdw>
              </a:effectLst>
            </a:endParaRPr>
          </a:p>
        </p:txBody>
      </p:sp>
      <p:pic>
        <p:nvPicPr>
          <p:cNvPr id="3074" name="Picture 2" descr="C:\Users\Leslie\AppData\Local\Microsoft\Windows\Temporary Internet Files\Content.Outlook\1JK5KGPP\Naphtaly at Saran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228600"/>
            <a:ext cx="4266951" cy="30662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390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smtClean="0"/>
              <a:t>Caption:  “The Naphtaly Vineyard”</a:t>
            </a:r>
          </a:p>
          <a:p>
            <a:pPr marL="0" indent="0">
              <a:buNone/>
            </a:pPr>
            <a:endParaRPr lang="en-US" dirty="0"/>
          </a:p>
          <a:p>
            <a:pPr marL="0" indent="0">
              <a:buNone/>
            </a:pPr>
            <a:r>
              <a:rPr lang="en-US" sz="2400" dirty="0" smtClean="0"/>
              <a:t>“In 1867 about 150 acres were laid out with choice foreign varieties of grapes.  Gently sloping hills with a southern exposure were ideal.  According to Manager Pietro Grena, “wine produced here commands the best prices in the market”</a:t>
            </a:r>
          </a:p>
          <a:p>
            <a:pPr marL="0" indent="0">
              <a:buNone/>
            </a:pPr>
            <a:endParaRPr lang="en-US" sz="2400" dirty="0" smtClean="0"/>
          </a:p>
          <a:p>
            <a:pPr marL="0" indent="0">
              <a:buNone/>
            </a:pPr>
            <a:r>
              <a:rPr lang="en-US" sz="2400" dirty="0" smtClean="0"/>
              <a:t>Workers excavated many tons of rock to provide cool storage during hot weather.  Nearby a distillery produced grape brandy from the vineyards and farm of Joseph Naphtaly.”</a:t>
            </a:r>
            <a:endParaRPr lang="en-US" sz="2400" dirty="0"/>
          </a:p>
        </p:txBody>
      </p:sp>
      <p:sp>
        <p:nvSpPr>
          <p:cNvPr id="3" name="Title 2"/>
          <p:cNvSpPr>
            <a:spLocks noGrp="1"/>
          </p:cNvSpPr>
          <p:nvPr>
            <p:ph type="title"/>
          </p:nvPr>
        </p:nvSpPr>
        <p:spPr>
          <a:xfrm>
            <a:off x="457200" y="-152400"/>
            <a:ext cx="8229600" cy="1219200"/>
          </a:xfrm>
        </p:spPr>
        <p:txBody>
          <a:bodyPr>
            <a:normAutofit fontScale="90000"/>
          </a:bodyPr>
          <a:lstStyle/>
          <a:p>
            <a:r>
              <a:rPr lang="en-US" b="1" u="sng" dirty="0" smtClean="0">
                <a:solidFill>
                  <a:schemeClr val="accent3"/>
                </a:solidFill>
                <a:effectLst>
                  <a:outerShdw blurRad="38100" dist="38100" dir="2700000" algn="tl">
                    <a:srgbClr val="000000">
                      <a:alpha val="43137"/>
                    </a:srgbClr>
                  </a:outerShdw>
                </a:effectLst>
              </a:rPr>
              <a:t>From The Contra Costa News</a:t>
            </a:r>
            <a:r>
              <a:rPr lang="en-US" u="sng" dirty="0" smtClean="0">
                <a:solidFill>
                  <a:schemeClr val="accent3"/>
                </a:solidFill>
                <a:effectLst>
                  <a:outerShdw blurRad="38100" dist="38100" dir="2700000" algn="tl">
                    <a:srgbClr val="000000">
                      <a:alpha val="43137"/>
                    </a:srgbClr>
                  </a:outerShdw>
                </a:effectLst>
              </a:rPr>
              <a:t>, </a:t>
            </a:r>
            <a:r>
              <a:rPr lang="en-US" u="sng" dirty="0" smtClean="0">
                <a:solidFill>
                  <a:srgbClr val="FFFF00"/>
                </a:solidFill>
                <a:effectLst>
                  <a:outerShdw blurRad="38100" dist="38100" dir="2700000" algn="tl">
                    <a:srgbClr val="000000">
                      <a:alpha val="43137"/>
                    </a:srgbClr>
                  </a:outerShdw>
                </a:effectLst>
              </a:rPr>
              <a:t>1897</a:t>
            </a:r>
            <a:endParaRPr lang="en-US" u="sng"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72675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586" y="990600"/>
            <a:ext cx="8229600" cy="5486400"/>
          </a:xfrm>
        </p:spPr>
        <p:txBody>
          <a:bodyPr>
            <a:normAutofit/>
          </a:bodyPr>
          <a:lstStyle/>
          <a:p>
            <a:pPr marL="0" indent="0">
              <a:buNone/>
            </a:pPr>
            <a:r>
              <a:rPr lang="en-US" sz="2800" b="1" dirty="0">
                <a:solidFill>
                  <a:schemeClr val="bg2"/>
                </a:solidFill>
              </a:rPr>
              <a:t>Don Ignacio </a:t>
            </a:r>
            <a:r>
              <a:rPr lang="en-US" sz="2800" b="1" dirty="0" smtClean="0">
                <a:solidFill>
                  <a:schemeClr val="bg2"/>
                </a:solidFill>
              </a:rPr>
              <a:t>Martinez:</a:t>
            </a:r>
            <a:r>
              <a:rPr lang="en-US" sz="2200" dirty="0" smtClean="0"/>
              <a:t>   Served </a:t>
            </a:r>
            <a:r>
              <a:rPr lang="en-US" sz="2200" dirty="0"/>
              <a:t>in Spain's colonial army in Alta California, </a:t>
            </a:r>
            <a:r>
              <a:rPr lang="en-US" sz="2200" dirty="0" smtClean="0"/>
              <a:t>and was </a:t>
            </a:r>
            <a:r>
              <a:rPr lang="en-US" sz="2200" dirty="0"/>
              <a:t>stationed at the San Diego </a:t>
            </a:r>
            <a:r>
              <a:rPr lang="en-US" sz="2200" dirty="0" smtClean="0"/>
              <a:t>presidio.</a:t>
            </a:r>
          </a:p>
          <a:p>
            <a:pPr marL="0" indent="0">
              <a:buNone/>
            </a:pPr>
            <a:endParaRPr lang="en-US" sz="2200" dirty="0" smtClean="0"/>
          </a:p>
          <a:p>
            <a:pPr marL="0" indent="0">
              <a:buNone/>
            </a:pPr>
            <a:r>
              <a:rPr lang="en-US" sz="2200" dirty="0"/>
              <a:t>In </a:t>
            </a:r>
            <a:r>
              <a:rPr lang="en-US" sz="3200" dirty="0" smtClean="0">
                <a:solidFill>
                  <a:srgbClr val="FFFF00"/>
                </a:solidFill>
              </a:rPr>
              <a:t>1836</a:t>
            </a:r>
            <a:r>
              <a:rPr lang="en-US" sz="2200" dirty="0" smtClean="0"/>
              <a:t>, following his military career he </a:t>
            </a:r>
            <a:r>
              <a:rPr lang="en-US" sz="2200" dirty="0"/>
              <a:t>moved his family to Rancho el Pinole, a grant of </a:t>
            </a:r>
            <a:r>
              <a:rPr lang="en-US" sz="2200" dirty="0" smtClean="0"/>
              <a:t>land, 17,000 acres, in </a:t>
            </a:r>
            <a:r>
              <a:rPr lang="en-US" sz="2200" dirty="0"/>
              <a:t>Contra Costa County which had been awarded to him for service </a:t>
            </a:r>
            <a:r>
              <a:rPr lang="en-US" sz="2200" dirty="0" smtClean="0"/>
              <a:t>(now) to </a:t>
            </a:r>
            <a:r>
              <a:rPr lang="en-US" sz="2200" dirty="0"/>
              <a:t>the Mexican </a:t>
            </a:r>
            <a:r>
              <a:rPr lang="en-US" sz="2200" dirty="0" smtClean="0"/>
              <a:t>government. Thought </a:t>
            </a:r>
            <a:r>
              <a:rPr lang="en-US" sz="2200" dirty="0"/>
              <a:t>to be one of the first vineyards in </a:t>
            </a:r>
            <a:r>
              <a:rPr lang="en-US" sz="2200" dirty="0" smtClean="0"/>
              <a:t>CCC. </a:t>
            </a:r>
            <a:r>
              <a:rPr lang="en-US" sz="2200" dirty="0"/>
              <a:t>He produced both table and wine </a:t>
            </a:r>
            <a:r>
              <a:rPr lang="en-US" sz="2200" dirty="0" smtClean="0"/>
              <a:t>grapes.  The property was known as El Pinole.  </a:t>
            </a:r>
          </a:p>
          <a:p>
            <a:pPr marL="0" indent="0">
              <a:buNone/>
            </a:pPr>
            <a:endParaRPr lang="en-US" sz="2200" dirty="0"/>
          </a:p>
          <a:p>
            <a:pPr marL="0" indent="0">
              <a:buNone/>
            </a:pPr>
            <a:endParaRPr lang="en-US" sz="2200" dirty="0" smtClean="0"/>
          </a:p>
          <a:p>
            <a:pPr marL="0" indent="0">
              <a:buNone/>
            </a:pPr>
            <a:r>
              <a:rPr lang="en-US" sz="2200" dirty="0" smtClean="0"/>
              <a:t>Martinez died  in </a:t>
            </a:r>
            <a:r>
              <a:rPr lang="en-US" sz="3200" dirty="0" smtClean="0">
                <a:solidFill>
                  <a:srgbClr val="FFFF00"/>
                </a:solidFill>
              </a:rPr>
              <a:t>1848.</a:t>
            </a:r>
            <a:endParaRPr lang="en-US" sz="3200" dirty="0">
              <a:solidFill>
                <a:srgbClr val="FFFF00"/>
              </a:solidFill>
            </a:endParaRPr>
          </a:p>
        </p:txBody>
      </p:sp>
      <p:sp>
        <p:nvSpPr>
          <p:cNvPr id="2" name="Title 1"/>
          <p:cNvSpPr>
            <a:spLocks noGrp="1"/>
          </p:cNvSpPr>
          <p:nvPr>
            <p:ph type="title"/>
          </p:nvPr>
        </p:nvSpPr>
        <p:spPr>
          <a:xfrm>
            <a:off x="457200" y="152400"/>
            <a:ext cx="8229600" cy="762000"/>
          </a:xfrm>
        </p:spPr>
        <p:txBody>
          <a:bodyPr/>
          <a:lstStyle/>
          <a:p>
            <a:r>
              <a:rPr lang="en-US" b="1" dirty="0" smtClean="0">
                <a:solidFill>
                  <a:schemeClr val="accent3"/>
                </a:solidFill>
                <a:effectLst>
                  <a:outerShdw blurRad="38100" dist="38100" dir="2700000" algn="tl">
                    <a:srgbClr val="000000">
                      <a:alpha val="43137"/>
                    </a:srgbClr>
                  </a:outerShdw>
                </a:effectLst>
              </a:rPr>
              <a:t>Pinole</a:t>
            </a:r>
            <a:endParaRPr lang="en-US" b="1" dirty="0">
              <a:solidFill>
                <a:schemeClr val="accent3"/>
              </a:solidFill>
              <a:effectLst>
                <a:outerShdw blurRad="38100" dist="38100" dir="2700000" algn="tl">
                  <a:srgbClr val="000000">
                    <a:alpha val="43137"/>
                  </a:srgbClr>
                </a:outerShdw>
              </a:effectLst>
            </a:endParaRPr>
          </a:p>
        </p:txBody>
      </p:sp>
      <p:pic>
        <p:nvPicPr>
          <p:cNvPr id="2052" name="Picture 4" descr="C:\Users\Leslie\Desktop\Photo1946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267200"/>
            <a:ext cx="2819400" cy="2016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0440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1752600"/>
            <a:ext cx="8458200" cy="4952999"/>
          </a:xfrm>
        </p:spPr>
        <p:txBody>
          <a:bodyPr>
            <a:normAutofit fontScale="70000" lnSpcReduction="20000"/>
          </a:bodyPr>
          <a:lstStyle/>
          <a:p>
            <a:pPr marL="0" indent="0">
              <a:buNone/>
            </a:pPr>
            <a:r>
              <a:rPr lang="en-US" sz="4000" b="1" dirty="0" smtClean="0">
                <a:solidFill>
                  <a:schemeClr val="bg2"/>
                </a:solidFill>
              </a:rPr>
              <a:t>John Gambs </a:t>
            </a:r>
            <a:r>
              <a:rPr lang="en-US" sz="3100" dirty="0" smtClean="0"/>
              <a:t>(Frankfurt, Germany) planted Zinfandel and Chasselas.  Operated his vineyard until</a:t>
            </a:r>
            <a:r>
              <a:rPr lang="en-US" sz="2800" dirty="0" smtClean="0"/>
              <a:t> </a:t>
            </a:r>
            <a:r>
              <a:rPr lang="en-US" sz="4100" dirty="0" smtClean="0">
                <a:solidFill>
                  <a:srgbClr val="FFFF00"/>
                </a:solidFill>
              </a:rPr>
              <a:t>1900.</a:t>
            </a:r>
          </a:p>
          <a:p>
            <a:pPr marL="0" indent="0">
              <a:buNone/>
            </a:pPr>
            <a:endParaRPr lang="en-US" sz="2800" dirty="0" smtClean="0"/>
          </a:p>
          <a:p>
            <a:pPr marL="0" indent="0">
              <a:buNone/>
            </a:pPr>
            <a:r>
              <a:rPr lang="en-US" sz="4000" b="1" dirty="0">
                <a:solidFill>
                  <a:schemeClr val="bg2"/>
                </a:solidFill>
              </a:rPr>
              <a:t>William </a:t>
            </a:r>
            <a:r>
              <a:rPr lang="en-US" sz="4000" b="1" dirty="0" smtClean="0">
                <a:solidFill>
                  <a:schemeClr val="bg2"/>
                </a:solidFill>
              </a:rPr>
              <a:t>Hook </a:t>
            </a:r>
            <a:r>
              <a:rPr lang="en-US" sz="3100" dirty="0" smtClean="0"/>
              <a:t>(Virginia, USA).  His property was the west side of Hwy 21 at </a:t>
            </a:r>
            <a:r>
              <a:rPr lang="en-US" sz="3100" dirty="0" err="1" smtClean="0"/>
              <a:t>Hookson</a:t>
            </a:r>
            <a:r>
              <a:rPr lang="en-US" sz="3100" dirty="0" smtClean="0"/>
              <a:t> Road and the Southern Pacific Station.  The property  passed to Vincent Hook in </a:t>
            </a:r>
            <a:r>
              <a:rPr lang="en-US" sz="4100" dirty="0" smtClean="0">
                <a:solidFill>
                  <a:srgbClr val="FFFF00"/>
                </a:solidFill>
              </a:rPr>
              <a:t>1890</a:t>
            </a:r>
            <a:r>
              <a:rPr lang="en-US" sz="2800" dirty="0" smtClean="0"/>
              <a:t>.   He</a:t>
            </a:r>
            <a:r>
              <a:rPr lang="en-US" sz="3100" dirty="0" smtClean="0"/>
              <a:t> plants 50 acres of Mission, </a:t>
            </a:r>
            <a:r>
              <a:rPr lang="en-US" sz="3100" dirty="0" err="1" smtClean="0"/>
              <a:t>Malvoisie</a:t>
            </a:r>
            <a:r>
              <a:rPr lang="en-US" sz="3100" dirty="0" smtClean="0"/>
              <a:t> and Chasselas grapes.  The property is now Oak Place Blvd in Pleasant Hill. </a:t>
            </a:r>
          </a:p>
          <a:p>
            <a:pPr marL="0" indent="0">
              <a:buNone/>
            </a:pPr>
            <a:endParaRPr lang="en-US" sz="2800" dirty="0" smtClean="0"/>
          </a:p>
          <a:p>
            <a:pPr marL="0" indent="0">
              <a:buNone/>
            </a:pPr>
            <a:r>
              <a:rPr lang="en-US" sz="4000" b="1" dirty="0" smtClean="0">
                <a:solidFill>
                  <a:schemeClr val="bg2"/>
                </a:solidFill>
              </a:rPr>
              <a:t>Frank Louks</a:t>
            </a:r>
            <a:r>
              <a:rPr lang="en-US" sz="3100" dirty="0" smtClean="0"/>
              <a:t>, viticulturist, son of a 49er erected a winery in </a:t>
            </a:r>
            <a:r>
              <a:rPr lang="en-US" sz="4600" dirty="0" smtClean="0">
                <a:solidFill>
                  <a:srgbClr val="FFFF00"/>
                </a:solidFill>
              </a:rPr>
              <a:t>1889</a:t>
            </a:r>
            <a:r>
              <a:rPr lang="en-US" sz="2800" dirty="0" smtClean="0">
                <a:solidFill>
                  <a:srgbClr val="FFFF00"/>
                </a:solidFill>
              </a:rPr>
              <a:t> </a:t>
            </a:r>
            <a:r>
              <a:rPr lang="en-US" sz="3100" dirty="0" smtClean="0"/>
              <a:t>with an annual output of about 25,000 gallons.</a:t>
            </a:r>
          </a:p>
          <a:p>
            <a:pPr marL="0" indent="0">
              <a:buNone/>
            </a:pPr>
            <a:endParaRPr lang="en-US" sz="3100" dirty="0" smtClean="0"/>
          </a:p>
          <a:p>
            <a:pPr marL="0" indent="0">
              <a:buNone/>
            </a:pPr>
            <a:r>
              <a:rPr lang="en-US" sz="3100" dirty="0" smtClean="0"/>
              <a:t>In</a:t>
            </a:r>
            <a:r>
              <a:rPr lang="en-US" sz="2800" dirty="0" smtClean="0"/>
              <a:t> </a:t>
            </a:r>
            <a:r>
              <a:rPr lang="en-US" sz="4600" dirty="0">
                <a:solidFill>
                  <a:srgbClr val="FFFF00"/>
                </a:solidFill>
              </a:rPr>
              <a:t>1904</a:t>
            </a:r>
            <a:r>
              <a:rPr lang="en-US" sz="2800" dirty="0">
                <a:solidFill>
                  <a:srgbClr val="FFFF00"/>
                </a:solidFill>
              </a:rPr>
              <a:t> </a:t>
            </a:r>
            <a:r>
              <a:rPr lang="en-US" sz="3100" dirty="0"/>
              <a:t>the</a:t>
            </a:r>
            <a:r>
              <a:rPr lang="en-US" sz="2800" dirty="0"/>
              <a:t> </a:t>
            </a:r>
            <a:r>
              <a:rPr lang="en-US" sz="4000" b="1" dirty="0">
                <a:solidFill>
                  <a:schemeClr val="bg2"/>
                </a:solidFill>
              </a:rPr>
              <a:t>California Wine Association</a:t>
            </a:r>
            <a:r>
              <a:rPr lang="en-US" sz="4000" b="1" dirty="0">
                <a:solidFill>
                  <a:schemeClr val="accent1">
                    <a:lumMod val="50000"/>
                  </a:schemeClr>
                </a:solidFill>
              </a:rPr>
              <a:t> </a:t>
            </a:r>
            <a:r>
              <a:rPr lang="en-US" sz="3100" dirty="0"/>
              <a:t>erected a large (wooden) Martinez Winery.  Closed at Prohibition. </a:t>
            </a:r>
          </a:p>
          <a:p>
            <a:pPr marL="0" indent="0">
              <a:buNone/>
            </a:pPr>
            <a:endParaRPr lang="en-US" sz="3100" dirty="0"/>
          </a:p>
          <a:p>
            <a:pPr marL="0" indent="0">
              <a:buNone/>
            </a:pPr>
            <a:endParaRPr lang="en-US" sz="2400" dirty="0" smtClean="0"/>
          </a:p>
          <a:p>
            <a:endParaRPr lang="en-US" sz="2400" dirty="0">
              <a:solidFill>
                <a:srgbClr val="FFFF00"/>
              </a:solidFill>
            </a:endParaRPr>
          </a:p>
          <a:p>
            <a:endParaRPr lang="en-US" sz="3200" dirty="0">
              <a:solidFill>
                <a:srgbClr val="FFFF00"/>
              </a:solidFill>
            </a:endParaRPr>
          </a:p>
        </p:txBody>
      </p:sp>
      <p:sp>
        <p:nvSpPr>
          <p:cNvPr id="2" name="Title 1"/>
          <p:cNvSpPr>
            <a:spLocks noGrp="1"/>
          </p:cNvSpPr>
          <p:nvPr>
            <p:ph type="title"/>
          </p:nvPr>
        </p:nvSpPr>
        <p:spPr>
          <a:xfrm>
            <a:off x="381000" y="204653"/>
            <a:ext cx="8229600" cy="838200"/>
          </a:xfrm>
        </p:spPr>
        <p:txBody>
          <a:bodyPr/>
          <a:lstStyle/>
          <a:p>
            <a:r>
              <a:rPr lang="en-US" b="1" dirty="0" smtClean="0">
                <a:solidFill>
                  <a:schemeClr val="accent3"/>
                </a:solidFill>
                <a:effectLst>
                  <a:outerShdw blurRad="38100" dist="38100" dir="2700000" algn="tl">
                    <a:srgbClr val="000000">
                      <a:alpha val="43137"/>
                    </a:srgbClr>
                  </a:outerShdw>
                </a:effectLst>
              </a:rPr>
              <a:t>Pacheco</a:t>
            </a:r>
            <a:endParaRPr lang="en-US" b="1" dirty="0">
              <a:solidFill>
                <a:schemeClr val="accent3"/>
              </a:solidFill>
              <a:effectLst>
                <a:outerShdw blurRad="38100" dist="38100" dir="2700000" algn="tl">
                  <a:srgbClr val="000000">
                    <a:alpha val="43137"/>
                  </a:srgbClr>
                </a:outerShdw>
              </a:effectLst>
            </a:endParaRPr>
          </a:p>
        </p:txBody>
      </p:sp>
      <p:sp>
        <p:nvSpPr>
          <p:cNvPr id="3" name="Rectangle 2"/>
          <p:cNvSpPr/>
          <p:nvPr/>
        </p:nvSpPr>
        <p:spPr>
          <a:xfrm>
            <a:off x="6172200" y="1444823"/>
            <a:ext cx="1382110" cy="307777"/>
          </a:xfrm>
          <a:prstGeom prst="rect">
            <a:avLst/>
          </a:prstGeom>
        </p:spPr>
        <p:txBody>
          <a:bodyPr wrap="none">
            <a:spAutoFit/>
          </a:bodyPr>
          <a:lstStyle/>
          <a:p>
            <a:r>
              <a:rPr lang="en-US" sz="1400" dirty="0" smtClean="0">
                <a:solidFill>
                  <a:schemeClr val="bg1"/>
                </a:solidFill>
              </a:rPr>
              <a:t>Pacheco Family</a:t>
            </a:r>
            <a:endParaRPr lang="en-US" sz="1400" dirty="0">
              <a:solidFill>
                <a:schemeClr val="bg1"/>
              </a:solidFill>
              <a:effectLst/>
            </a:endParaRPr>
          </a:p>
        </p:txBody>
      </p:sp>
      <p:pic>
        <p:nvPicPr>
          <p:cNvPr id="9219" name="Picture 3" descr="C:\Users\Leslie\Desktop\pacheco-fami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0"/>
            <a:ext cx="4139270" cy="15987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665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762000"/>
          </a:xfrm>
        </p:spPr>
        <p:txBody>
          <a:bodyPr/>
          <a:lstStyle/>
          <a:p>
            <a:r>
              <a:rPr lang="en-US" b="1" dirty="0" smtClean="0">
                <a:solidFill>
                  <a:schemeClr val="accent3"/>
                </a:solidFill>
                <a:effectLst>
                  <a:outerShdw blurRad="38100" dist="38100" dir="2700000" algn="tl">
                    <a:srgbClr val="000000">
                      <a:alpha val="43137"/>
                    </a:srgbClr>
                  </a:outerShdw>
                </a:effectLst>
              </a:rPr>
              <a:t>Ah, wine………………</a:t>
            </a:r>
            <a:endParaRPr lang="en-US" b="1" dirty="0">
              <a:solidFill>
                <a:schemeClr val="accent3"/>
              </a:solidFill>
              <a:effectLst>
                <a:outerShdw blurRad="38100" dist="38100" dir="2700000" algn="tl">
                  <a:srgbClr val="000000">
                    <a:alpha val="43137"/>
                  </a:srgbClr>
                </a:outerShdw>
              </a:effectLst>
            </a:endParaRPr>
          </a:p>
        </p:txBody>
      </p:sp>
      <p:sp>
        <p:nvSpPr>
          <p:cNvPr id="5" name="Rectangle 4"/>
          <p:cNvSpPr/>
          <p:nvPr/>
        </p:nvSpPr>
        <p:spPr>
          <a:xfrm>
            <a:off x="304800" y="914400"/>
            <a:ext cx="8763000" cy="5401479"/>
          </a:xfrm>
          <a:prstGeom prst="rect">
            <a:avLst/>
          </a:prstGeom>
        </p:spPr>
        <p:txBody>
          <a:bodyPr wrap="square">
            <a:spAutoFit/>
          </a:bodyPr>
          <a:lstStyle/>
          <a:p>
            <a:r>
              <a:rPr lang="en-US" sz="2300" dirty="0" smtClean="0"/>
              <a:t>Jesus</a:t>
            </a:r>
            <a:r>
              <a:rPr lang="en-US" sz="2300" dirty="0"/>
              <a:t>' first miracle was turning </a:t>
            </a:r>
            <a:endParaRPr lang="en-US" sz="2300" dirty="0" smtClean="0"/>
          </a:p>
          <a:p>
            <a:r>
              <a:rPr lang="en-US" sz="2300" dirty="0" smtClean="0"/>
              <a:t>water </a:t>
            </a:r>
            <a:r>
              <a:rPr lang="en-US" sz="2300" dirty="0"/>
              <a:t>into wine, and </a:t>
            </a:r>
            <a:r>
              <a:rPr lang="en-US" sz="2300" dirty="0" smtClean="0"/>
              <a:t>Christians today</a:t>
            </a:r>
          </a:p>
          <a:p>
            <a:r>
              <a:rPr lang="en-US" sz="2300" dirty="0" smtClean="0"/>
              <a:t>believe that consecrated </a:t>
            </a:r>
            <a:r>
              <a:rPr lang="en-US" sz="2300" dirty="0"/>
              <a:t>wine is the "blood </a:t>
            </a:r>
            <a:endParaRPr lang="en-US" sz="2300" dirty="0" smtClean="0"/>
          </a:p>
          <a:p>
            <a:r>
              <a:rPr lang="en-US" sz="2300" dirty="0" smtClean="0"/>
              <a:t>of Christ</a:t>
            </a:r>
            <a:r>
              <a:rPr lang="en-US" sz="2300" dirty="0"/>
              <a:t>". </a:t>
            </a:r>
            <a:r>
              <a:rPr lang="en-US" sz="2300" dirty="0" smtClean="0"/>
              <a:t> </a:t>
            </a:r>
            <a:r>
              <a:rPr lang="en-US" sz="2300" b="1" i="1" dirty="0" smtClean="0">
                <a:solidFill>
                  <a:schemeClr val="bg2"/>
                </a:solidFill>
              </a:rPr>
              <a:t>The Bible</a:t>
            </a:r>
          </a:p>
          <a:p>
            <a:endParaRPr lang="en-US" sz="2300" dirty="0" smtClean="0">
              <a:solidFill>
                <a:srgbClr val="6C0000"/>
              </a:solidFill>
            </a:endParaRPr>
          </a:p>
          <a:p>
            <a:r>
              <a:rPr lang="en-US" sz="2300" dirty="0"/>
              <a:t>“Wine can be considered with good reason as the most healthful </a:t>
            </a:r>
            <a:endParaRPr lang="en-US" sz="2300" dirty="0" smtClean="0"/>
          </a:p>
          <a:p>
            <a:r>
              <a:rPr lang="en-US" sz="2300" dirty="0" smtClean="0"/>
              <a:t>and hygienic </a:t>
            </a:r>
            <a:r>
              <a:rPr lang="en-US" sz="2300" dirty="0"/>
              <a:t>of all beverages.” – </a:t>
            </a:r>
            <a:r>
              <a:rPr lang="en-US" sz="2300" b="1" i="1" dirty="0">
                <a:solidFill>
                  <a:schemeClr val="bg2"/>
                </a:solidFill>
              </a:rPr>
              <a:t>Louis Pasteur</a:t>
            </a:r>
            <a:endParaRPr lang="en-US" sz="2300" b="1" i="1" dirty="0" smtClean="0">
              <a:solidFill>
                <a:schemeClr val="bg2"/>
              </a:solidFill>
            </a:endParaRPr>
          </a:p>
          <a:p>
            <a:pPr marL="285750" indent="-285750">
              <a:buFont typeface="Arial" panose="020B0604020202020204" pitchFamily="34" charset="0"/>
              <a:buChar char="•"/>
            </a:pPr>
            <a:endParaRPr lang="en-US" sz="2300" dirty="0" smtClean="0">
              <a:solidFill>
                <a:schemeClr val="bg2">
                  <a:lumMod val="75000"/>
                </a:schemeClr>
              </a:solidFill>
            </a:endParaRPr>
          </a:p>
          <a:p>
            <a:r>
              <a:rPr lang="en-US" sz="2300" dirty="0"/>
              <a:t>“My only regret in life is that I did not drink more wine.” – </a:t>
            </a:r>
            <a:endParaRPr lang="en-US" sz="2300" dirty="0" smtClean="0"/>
          </a:p>
          <a:p>
            <a:r>
              <a:rPr lang="en-US" sz="2300" b="1" i="1" dirty="0" smtClean="0">
                <a:solidFill>
                  <a:schemeClr val="bg2"/>
                </a:solidFill>
              </a:rPr>
              <a:t>Ernest Hemingway</a:t>
            </a:r>
          </a:p>
          <a:p>
            <a:endParaRPr lang="en-US" sz="2300" i="1" dirty="0" smtClean="0"/>
          </a:p>
          <a:p>
            <a:r>
              <a:rPr lang="en-US" sz="2300" dirty="0" smtClean="0"/>
              <a:t>“Age is just a number. It’s totally irrelevant unless, of course, you happen to be a bottle of wine.”  </a:t>
            </a:r>
            <a:r>
              <a:rPr lang="en-US" sz="2300" b="1" i="1" dirty="0" smtClean="0">
                <a:solidFill>
                  <a:schemeClr val="bg2"/>
                </a:solidFill>
              </a:rPr>
              <a:t>Joan Collins</a:t>
            </a:r>
            <a:r>
              <a:rPr lang="en-US" sz="2300" i="1" dirty="0" smtClean="0">
                <a:solidFill>
                  <a:schemeClr val="bg2"/>
                </a:solidFill>
              </a:rPr>
              <a:t>.</a:t>
            </a:r>
          </a:p>
          <a:p>
            <a:pPr marL="285750" indent="-285750">
              <a:buFont typeface="Arial" panose="020B0604020202020204" pitchFamily="34" charset="0"/>
              <a:buChar char="•"/>
            </a:pPr>
            <a:endParaRPr lang="en-US" sz="2300" i="1" dirty="0"/>
          </a:p>
          <a:p>
            <a:r>
              <a:rPr lang="en-US" sz="2300" dirty="0"/>
              <a:t>“I cook with wine, sometimes I even add it to the food.” </a:t>
            </a:r>
            <a:r>
              <a:rPr lang="en-US" sz="2300" b="1" i="1" dirty="0" smtClean="0">
                <a:solidFill>
                  <a:schemeClr val="bg2"/>
                </a:solidFill>
              </a:rPr>
              <a:t>W.C</a:t>
            </a:r>
            <a:r>
              <a:rPr lang="en-US" sz="2300" b="1" i="1" dirty="0">
                <a:solidFill>
                  <a:schemeClr val="bg2"/>
                </a:solidFill>
              </a:rPr>
              <a:t>. </a:t>
            </a:r>
            <a:r>
              <a:rPr lang="en-US" sz="2300" b="1" i="1" dirty="0" smtClean="0">
                <a:solidFill>
                  <a:schemeClr val="bg2"/>
                </a:solidFill>
              </a:rPr>
              <a:t>Fields</a:t>
            </a:r>
            <a:r>
              <a:rPr lang="en-US" sz="2300" i="1" dirty="0"/>
              <a:t>.</a:t>
            </a:r>
            <a:endParaRPr lang="en-US" sz="2400" dirty="0" smtClean="0"/>
          </a:p>
        </p:txBody>
      </p:sp>
      <p:pic>
        <p:nvPicPr>
          <p:cNvPr id="2050" name="Picture 2" descr="C:\Users\Leslie\Desktop\240px-Vitis-vinifer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903" y="381000"/>
            <a:ext cx="2942897"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8444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066800"/>
            <a:ext cx="8229600" cy="5029200"/>
          </a:xfrm>
        </p:spPr>
        <p:txBody>
          <a:bodyPr/>
          <a:lstStyle/>
          <a:p>
            <a:pPr marL="0" indent="0">
              <a:buNone/>
            </a:pPr>
            <a:r>
              <a:rPr lang="en-US" sz="3200" dirty="0" smtClean="0">
                <a:solidFill>
                  <a:srgbClr val="FFFF00"/>
                </a:solidFill>
              </a:rPr>
              <a:t>1879:  </a:t>
            </a:r>
            <a:r>
              <a:rPr lang="en-US" sz="2400" dirty="0" smtClean="0"/>
              <a:t>This is where the Christian Brothers entered the California Wine Industry.  The vineyard, just south of the Martinez courthouse,  had grown to 35 acres by </a:t>
            </a:r>
            <a:r>
              <a:rPr lang="en-US" sz="3200" dirty="0" smtClean="0">
                <a:solidFill>
                  <a:srgbClr val="FFFF00"/>
                </a:solidFill>
              </a:rPr>
              <a:t>1890</a:t>
            </a:r>
            <a:r>
              <a:rPr lang="en-US" dirty="0" smtClean="0"/>
              <a:t>.  </a:t>
            </a:r>
          </a:p>
          <a:p>
            <a:pPr marL="0" indent="0">
              <a:buNone/>
            </a:pPr>
            <a:endParaRPr lang="en-US" dirty="0" smtClean="0"/>
          </a:p>
          <a:p>
            <a:pPr marL="0" indent="0">
              <a:buNone/>
            </a:pPr>
            <a:r>
              <a:rPr lang="en-US" sz="2400" dirty="0" smtClean="0"/>
              <a:t>In</a:t>
            </a:r>
            <a:r>
              <a:rPr lang="en-US" dirty="0" smtClean="0"/>
              <a:t> </a:t>
            </a:r>
            <a:r>
              <a:rPr lang="en-US" sz="3200" dirty="0" smtClean="0">
                <a:solidFill>
                  <a:srgbClr val="FFFF00"/>
                </a:solidFill>
              </a:rPr>
              <a:t>1931 </a:t>
            </a:r>
            <a:r>
              <a:rPr lang="en-US" sz="2400" dirty="0" smtClean="0"/>
              <a:t>the Christian Brothers Winery moved </a:t>
            </a:r>
            <a:r>
              <a:rPr lang="en-US" sz="2400" dirty="0"/>
              <a:t>to </a:t>
            </a:r>
            <a:r>
              <a:rPr lang="en-US" sz="2400" dirty="0" smtClean="0"/>
              <a:t>the property of Theodore </a:t>
            </a:r>
            <a:r>
              <a:rPr lang="en-US" sz="2400" dirty="0" err="1" smtClean="0"/>
              <a:t>Geir</a:t>
            </a:r>
            <a:r>
              <a:rPr lang="en-US" sz="2400" dirty="0" smtClean="0"/>
              <a:t> (German-born </a:t>
            </a:r>
            <a:r>
              <a:rPr lang="en-US" sz="2400" dirty="0"/>
              <a:t>Oakland liquor </a:t>
            </a:r>
            <a:r>
              <a:rPr lang="en-US" sz="2400" dirty="0" smtClean="0"/>
              <a:t>dealer), due to the increasing urbanization of Martinez.  The property was west of Napa in the </a:t>
            </a:r>
          </a:p>
          <a:p>
            <a:pPr marL="0" indent="0">
              <a:buNone/>
            </a:pPr>
            <a:r>
              <a:rPr lang="en-US" sz="2400" dirty="0" err="1" smtClean="0"/>
              <a:t>Mayacamas</a:t>
            </a:r>
            <a:r>
              <a:rPr lang="en-US" sz="2400" dirty="0" smtClean="0"/>
              <a:t> hills and became </a:t>
            </a:r>
            <a:r>
              <a:rPr lang="en-US" sz="2400" dirty="0"/>
              <a:t>the Christian </a:t>
            </a:r>
            <a:endParaRPr lang="en-US" sz="2400" dirty="0" smtClean="0"/>
          </a:p>
          <a:p>
            <a:pPr marL="0" indent="0">
              <a:buNone/>
            </a:pPr>
            <a:r>
              <a:rPr lang="en-US" sz="2400" dirty="0" smtClean="0"/>
              <a:t>Brothers‘ Mont La Salle Winery, today's </a:t>
            </a:r>
          </a:p>
          <a:p>
            <a:pPr marL="0" indent="0">
              <a:buNone/>
            </a:pPr>
            <a:r>
              <a:rPr lang="en-US" sz="2400" dirty="0" smtClean="0"/>
              <a:t>Hess </a:t>
            </a:r>
            <a:r>
              <a:rPr lang="en-US" sz="2400" dirty="0"/>
              <a:t>Collection </a:t>
            </a:r>
            <a:r>
              <a:rPr lang="en-US" sz="2400" dirty="0" smtClean="0"/>
              <a:t>Winery.</a:t>
            </a:r>
          </a:p>
          <a:p>
            <a:endParaRPr lang="en-US" dirty="0"/>
          </a:p>
        </p:txBody>
      </p:sp>
      <p:sp>
        <p:nvSpPr>
          <p:cNvPr id="2" name="Title 1"/>
          <p:cNvSpPr>
            <a:spLocks noGrp="1"/>
          </p:cNvSpPr>
          <p:nvPr>
            <p:ph type="title"/>
          </p:nvPr>
        </p:nvSpPr>
        <p:spPr>
          <a:xfrm>
            <a:off x="457200" y="152400"/>
            <a:ext cx="8229600" cy="838200"/>
          </a:xfrm>
        </p:spPr>
        <p:txBody>
          <a:bodyPr/>
          <a:lstStyle/>
          <a:p>
            <a:r>
              <a:rPr lang="en-US" b="1" dirty="0" smtClean="0">
                <a:solidFill>
                  <a:schemeClr val="accent3"/>
                </a:solidFill>
                <a:effectLst>
                  <a:outerShdw blurRad="38100" dist="38100" dir="2700000" algn="tl">
                    <a:srgbClr val="000000">
                      <a:alpha val="43137"/>
                    </a:srgbClr>
                  </a:outerShdw>
                </a:effectLst>
              </a:rPr>
              <a:t>Martinez/Alhambra Valley</a:t>
            </a:r>
            <a:endParaRPr lang="en-US" b="1" dirty="0">
              <a:solidFill>
                <a:schemeClr val="accent3"/>
              </a:solidFill>
              <a:effectLst>
                <a:outerShdw blurRad="38100" dist="38100" dir="2700000" algn="tl">
                  <a:srgbClr val="000000">
                    <a:alpha val="43137"/>
                  </a:srgbClr>
                </a:outerShdw>
              </a:effectLst>
            </a:endParaRPr>
          </a:p>
        </p:txBody>
      </p:sp>
      <p:pic>
        <p:nvPicPr>
          <p:cNvPr id="5122" name="Picture 2" descr="C:\Users\Leslie\Desktop\Mont La Sal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221094"/>
            <a:ext cx="2454362" cy="24543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5966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762000"/>
          </a:xfrm>
        </p:spPr>
        <p:txBody>
          <a:bodyPr/>
          <a:lstStyle/>
          <a:p>
            <a:r>
              <a:rPr lang="en-US" b="1" dirty="0" smtClean="0">
                <a:solidFill>
                  <a:schemeClr val="accent3"/>
                </a:solidFill>
                <a:effectLst>
                  <a:outerShdw blurRad="38100" dist="38100" dir="2700000" algn="tl">
                    <a:srgbClr val="000000">
                      <a:alpha val="43137"/>
                    </a:srgbClr>
                  </a:outerShdw>
                </a:effectLst>
              </a:rPr>
              <a:t>Dr. John Strentzel</a:t>
            </a:r>
            <a:endParaRPr lang="en-US" b="1" dirty="0">
              <a:solidFill>
                <a:schemeClr val="accent3"/>
              </a:solidFill>
              <a:effectLst>
                <a:outerShdw blurRad="38100" dist="38100" dir="2700000" algn="tl">
                  <a:srgbClr val="000000">
                    <a:alpha val="43137"/>
                  </a:srgbClr>
                </a:outerShdw>
              </a:effectLst>
            </a:endParaRPr>
          </a:p>
        </p:txBody>
      </p:sp>
      <p:pic>
        <p:nvPicPr>
          <p:cNvPr id="8194" name="Picture 2" descr="C:\Users\Leslie\Desktop\Dr. John Strentze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39000" y="243840"/>
            <a:ext cx="1524000" cy="2133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1066800"/>
            <a:ext cx="8229600" cy="6032421"/>
          </a:xfrm>
          <a:prstGeom prst="rect">
            <a:avLst/>
          </a:prstGeom>
        </p:spPr>
        <p:txBody>
          <a:bodyPr wrap="square">
            <a:spAutoFit/>
          </a:bodyPr>
          <a:lstStyle/>
          <a:p>
            <a:r>
              <a:rPr lang="en-US" sz="2200" dirty="0" smtClean="0"/>
              <a:t>Father in Law of John Muir, concentrated </a:t>
            </a:r>
            <a:r>
              <a:rPr lang="en-US" sz="2200" dirty="0"/>
              <a:t>on growing </a:t>
            </a:r>
            <a:endParaRPr lang="en-US" sz="2200" dirty="0" smtClean="0"/>
          </a:p>
          <a:p>
            <a:r>
              <a:rPr lang="en-US" sz="2200" dirty="0" smtClean="0"/>
              <a:t>imported </a:t>
            </a:r>
            <a:r>
              <a:rPr lang="en-US" sz="2200" dirty="0"/>
              <a:t>varieties of </a:t>
            </a:r>
            <a:r>
              <a:rPr lang="en-US" sz="2200" dirty="0" smtClean="0"/>
              <a:t>vines </a:t>
            </a:r>
            <a:r>
              <a:rPr lang="en-US" sz="2200" dirty="0"/>
              <a:t>from Europe, </a:t>
            </a:r>
            <a:r>
              <a:rPr lang="en-US" sz="2200" dirty="0" smtClean="0"/>
              <a:t>but </a:t>
            </a:r>
            <a:r>
              <a:rPr lang="en-US" sz="2200" dirty="0"/>
              <a:t>phylloxera </a:t>
            </a:r>
            <a:endParaRPr lang="en-US" sz="2200" dirty="0" smtClean="0"/>
          </a:p>
          <a:p>
            <a:r>
              <a:rPr lang="en-US" sz="2200" dirty="0" smtClean="0"/>
              <a:t>wiped </a:t>
            </a:r>
            <a:r>
              <a:rPr lang="en-US" sz="2200" dirty="0"/>
              <a:t>them out and he turned to a </a:t>
            </a:r>
            <a:r>
              <a:rPr lang="en-US" sz="2200" dirty="0" smtClean="0"/>
              <a:t>hardier </a:t>
            </a:r>
            <a:r>
              <a:rPr lang="en-US" sz="2200" dirty="0"/>
              <a:t>domestic </a:t>
            </a:r>
            <a:endParaRPr lang="en-US" sz="2200" dirty="0" smtClean="0"/>
          </a:p>
          <a:p>
            <a:r>
              <a:rPr lang="en-US" sz="2200" dirty="0" smtClean="0"/>
              <a:t>grape </a:t>
            </a:r>
            <a:r>
              <a:rPr lang="en-US" sz="2200" dirty="0"/>
              <a:t>stock. Eventually </a:t>
            </a:r>
            <a:r>
              <a:rPr lang="en-US" sz="2200" dirty="0" smtClean="0"/>
              <a:t>Strentzel grew </a:t>
            </a:r>
            <a:r>
              <a:rPr lang="en-US" sz="2200" dirty="0"/>
              <a:t>the first Muscat </a:t>
            </a:r>
            <a:endParaRPr lang="en-US" sz="2200" dirty="0" smtClean="0"/>
          </a:p>
          <a:p>
            <a:r>
              <a:rPr lang="en-US" sz="2200" dirty="0" smtClean="0"/>
              <a:t>grapes </a:t>
            </a:r>
            <a:r>
              <a:rPr lang="en-US" sz="2200" dirty="0"/>
              <a:t>in California as well as Tokays, </a:t>
            </a:r>
            <a:r>
              <a:rPr lang="en-US" sz="2200" dirty="0" err="1"/>
              <a:t>Catawabas</a:t>
            </a:r>
            <a:r>
              <a:rPr lang="en-US" sz="2200" dirty="0"/>
              <a:t>, and </a:t>
            </a:r>
            <a:r>
              <a:rPr lang="en-US" sz="2200" dirty="0" err="1" smtClean="0"/>
              <a:t>Malagas</a:t>
            </a:r>
            <a:r>
              <a:rPr lang="en-US" sz="2200" dirty="0"/>
              <a:t>.</a:t>
            </a:r>
            <a:r>
              <a:rPr lang="en-US" sz="2200" dirty="0" smtClean="0"/>
              <a:t> </a:t>
            </a:r>
          </a:p>
          <a:p>
            <a:endParaRPr lang="en-US" sz="2200" dirty="0"/>
          </a:p>
          <a:p>
            <a:r>
              <a:rPr lang="en-US" sz="2200" dirty="0" smtClean="0"/>
              <a:t>Strentzel also </a:t>
            </a:r>
            <a:r>
              <a:rPr lang="en-US" sz="2200" dirty="0"/>
              <a:t>invented several planting practices that became standard, such as planting table grapes in the valley floor and wine grapes on the </a:t>
            </a:r>
            <a:r>
              <a:rPr lang="en-US" sz="2200" dirty="0" smtClean="0"/>
              <a:t>hilly slopes.</a:t>
            </a:r>
          </a:p>
          <a:p>
            <a:endParaRPr lang="en-US" sz="2200" dirty="0"/>
          </a:p>
          <a:p>
            <a:r>
              <a:rPr lang="en-US" sz="2200" dirty="0"/>
              <a:t>By </a:t>
            </a:r>
            <a:r>
              <a:rPr lang="en-US" sz="3200" dirty="0">
                <a:solidFill>
                  <a:srgbClr val="FFFF00"/>
                </a:solidFill>
              </a:rPr>
              <a:t>1880</a:t>
            </a:r>
            <a:r>
              <a:rPr lang="en-US" sz="2200" dirty="0"/>
              <a:t> the variety of </a:t>
            </a:r>
            <a:r>
              <a:rPr lang="en-US" sz="2200" dirty="0" smtClean="0"/>
              <a:t>grapes  </a:t>
            </a:r>
            <a:r>
              <a:rPr lang="en-US" sz="2200" dirty="0"/>
              <a:t>grown by Muir &amp; Strentzel included: Isabelle, Tokay, Muscat of Alexandria, Rose Peru, Malaga and Zinfandel.</a:t>
            </a:r>
          </a:p>
          <a:p>
            <a:r>
              <a:rPr lang="en-US" sz="2400" dirty="0"/>
              <a:t> </a:t>
            </a:r>
          </a:p>
          <a:p>
            <a:endParaRPr lang="en-US" sz="2200" dirty="0"/>
          </a:p>
          <a:p>
            <a:endParaRPr lang="en-US" sz="2200" dirty="0" smtClean="0"/>
          </a:p>
          <a:p>
            <a:endParaRPr lang="en-US" sz="2200" dirty="0"/>
          </a:p>
        </p:txBody>
      </p:sp>
    </p:spTree>
    <p:extLst>
      <p:ext uri="{BB962C8B-B14F-4D97-AF65-F5344CB8AC3E}">
        <p14:creationId xmlns:p14="http://schemas.microsoft.com/office/powerpoint/2010/main" val="38779087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5592" y="228600"/>
            <a:ext cx="8808408" cy="838200"/>
          </a:xfrm>
        </p:spPr>
        <p:txBody>
          <a:bodyPr>
            <a:normAutofit fontScale="90000"/>
          </a:bodyPr>
          <a:lstStyle/>
          <a:p>
            <a:r>
              <a:rPr lang="en-US" b="1" dirty="0" smtClean="0">
                <a:solidFill>
                  <a:schemeClr val="accent3"/>
                </a:solidFill>
                <a:effectLst>
                  <a:outerShdw blurRad="38100" dist="38100" dir="2700000" algn="tl">
                    <a:srgbClr val="000000">
                      <a:alpha val="43137"/>
                    </a:srgbClr>
                  </a:outerShdw>
                </a:effectLst>
              </a:rPr>
              <a:t>John Muir:</a:t>
            </a:r>
            <a:r>
              <a:rPr lang="en-US" b="1" dirty="0" smtClean="0">
                <a:solidFill>
                  <a:schemeClr val="accent2"/>
                </a:solidFill>
              </a:rPr>
              <a:t> </a:t>
            </a:r>
            <a:r>
              <a:rPr lang="en-US" sz="2700" dirty="0" smtClean="0">
                <a:effectLst/>
              </a:rPr>
              <a:t>Naturalist, Conservationist, Gentleman Farmer</a:t>
            </a:r>
            <a:r>
              <a:rPr lang="en-US" sz="2700" dirty="0">
                <a:effectLst/>
              </a:rPr>
              <a:t>.</a:t>
            </a:r>
          </a:p>
        </p:txBody>
      </p:sp>
      <p:sp>
        <p:nvSpPr>
          <p:cNvPr id="5" name="Rectangle 4"/>
          <p:cNvSpPr/>
          <p:nvPr/>
        </p:nvSpPr>
        <p:spPr>
          <a:xfrm>
            <a:off x="411979" y="1229567"/>
            <a:ext cx="5261255" cy="2616101"/>
          </a:xfrm>
          <a:prstGeom prst="rect">
            <a:avLst/>
          </a:prstGeom>
        </p:spPr>
        <p:txBody>
          <a:bodyPr wrap="square">
            <a:spAutoFit/>
          </a:bodyPr>
          <a:lstStyle/>
          <a:p>
            <a:r>
              <a:rPr lang="en-US" sz="2400" dirty="0"/>
              <a:t>In </a:t>
            </a:r>
            <a:r>
              <a:rPr lang="en-US" sz="3200" dirty="0">
                <a:solidFill>
                  <a:srgbClr val="FFFF00"/>
                </a:solidFill>
              </a:rPr>
              <a:t>1879 </a:t>
            </a:r>
            <a:r>
              <a:rPr lang="en-US" sz="2200" dirty="0"/>
              <a:t>he married the only daughter of </a:t>
            </a:r>
            <a:r>
              <a:rPr lang="en-US" sz="2200" dirty="0" smtClean="0"/>
              <a:t>Dr</a:t>
            </a:r>
            <a:r>
              <a:rPr lang="en-US" sz="2200" dirty="0"/>
              <a:t>. John Strentzel, a wealthy fruit-grower of Contra Costa </a:t>
            </a:r>
            <a:r>
              <a:rPr lang="en-US" sz="2200" dirty="0" smtClean="0"/>
              <a:t>County.  When </a:t>
            </a:r>
            <a:r>
              <a:rPr lang="en-US" sz="2200" dirty="0"/>
              <a:t>not out on </a:t>
            </a:r>
            <a:r>
              <a:rPr lang="en-US" sz="2200" dirty="0" smtClean="0"/>
              <a:t>an exploring trip,  he kept </a:t>
            </a:r>
            <a:r>
              <a:rPr lang="en-US" sz="2200" dirty="0"/>
              <a:t>busy in the management of </a:t>
            </a:r>
            <a:r>
              <a:rPr lang="en-US" sz="2200" dirty="0" smtClean="0"/>
              <a:t> the </a:t>
            </a:r>
            <a:r>
              <a:rPr lang="en-US" sz="2200" dirty="0"/>
              <a:t>large vineyard and orchard. </a:t>
            </a:r>
            <a:r>
              <a:rPr lang="en-US" sz="2200" dirty="0" smtClean="0"/>
              <a:t> About 2/3 of his vines were allocated to table grapes.  </a:t>
            </a:r>
          </a:p>
        </p:txBody>
      </p:sp>
      <p:pic>
        <p:nvPicPr>
          <p:cNvPr id="2051" name="Picture 3" descr="C:\Users\Leslie\Desktop\JOMU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143000"/>
            <a:ext cx="3219450" cy="27892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5728" y="5226784"/>
            <a:ext cx="8854471" cy="1292662"/>
          </a:xfrm>
          <a:prstGeom prst="rect">
            <a:avLst/>
          </a:prstGeom>
          <a:noFill/>
        </p:spPr>
        <p:txBody>
          <a:bodyPr wrap="square" rtlCol="0">
            <a:spAutoFit/>
          </a:bodyPr>
          <a:lstStyle/>
          <a:p>
            <a:r>
              <a:rPr lang="en-US" sz="3200" dirty="0">
                <a:solidFill>
                  <a:srgbClr val="FFFF00"/>
                </a:solidFill>
              </a:rPr>
              <a:t>1890:</a:t>
            </a:r>
            <a:r>
              <a:rPr lang="en-US" sz="2400" dirty="0"/>
              <a:t> </a:t>
            </a:r>
            <a:r>
              <a:rPr lang="en-US" sz="2200" dirty="0"/>
              <a:t>Following Strentzel’s death, </a:t>
            </a:r>
            <a:r>
              <a:rPr lang="en-US" sz="2200" dirty="0" smtClean="0"/>
              <a:t> John Muir and Louise moved </a:t>
            </a:r>
            <a:r>
              <a:rPr lang="en-US" sz="2200" smtClean="0"/>
              <a:t>to </a:t>
            </a:r>
          </a:p>
          <a:p>
            <a:r>
              <a:rPr lang="en-US" sz="2200" smtClean="0"/>
              <a:t>the </a:t>
            </a:r>
            <a:r>
              <a:rPr lang="en-US" sz="2200" dirty="0" smtClean="0"/>
              <a:t>2</a:t>
            </a:r>
            <a:r>
              <a:rPr lang="en-US" sz="2200" baseline="30000" dirty="0" smtClean="0"/>
              <a:t>nd</a:t>
            </a:r>
            <a:r>
              <a:rPr lang="en-US" sz="2200" dirty="0" smtClean="0"/>
              <a:t> floor of the 10,000 sf house overlooking the Alhambra Valley.</a:t>
            </a:r>
            <a:endParaRPr lang="en-US" sz="2200" dirty="0"/>
          </a:p>
          <a:p>
            <a:endParaRPr lang="en-US" sz="2400" dirty="0"/>
          </a:p>
        </p:txBody>
      </p:sp>
      <p:sp>
        <p:nvSpPr>
          <p:cNvPr id="6" name="Rectangle 5"/>
          <p:cNvSpPr/>
          <p:nvPr/>
        </p:nvSpPr>
        <p:spPr>
          <a:xfrm>
            <a:off x="365729" y="4648200"/>
            <a:ext cx="8321071" cy="2123658"/>
          </a:xfrm>
          <a:prstGeom prst="rect">
            <a:avLst/>
          </a:prstGeom>
        </p:spPr>
        <p:txBody>
          <a:bodyPr wrap="square">
            <a:spAutoFit/>
          </a:bodyPr>
          <a:lstStyle/>
          <a:p>
            <a:endParaRPr lang="en-US" sz="2200" dirty="0"/>
          </a:p>
          <a:p>
            <a:endParaRPr lang="en-US" sz="2200" dirty="0" smtClean="0"/>
          </a:p>
          <a:p>
            <a:endParaRPr lang="en-US" sz="2200" dirty="0" smtClean="0"/>
          </a:p>
          <a:p>
            <a:endParaRPr lang="en-US" sz="2200" dirty="0" smtClean="0"/>
          </a:p>
          <a:p>
            <a:endParaRPr lang="en-US" sz="2200" dirty="0" smtClean="0"/>
          </a:p>
          <a:p>
            <a:endParaRPr lang="en-US" sz="2200" dirty="0"/>
          </a:p>
        </p:txBody>
      </p:sp>
      <p:sp>
        <p:nvSpPr>
          <p:cNvPr id="3" name="Rectangle 2"/>
          <p:cNvSpPr/>
          <p:nvPr/>
        </p:nvSpPr>
        <p:spPr>
          <a:xfrm>
            <a:off x="366056" y="3845668"/>
            <a:ext cx="8320744" cy="1261884"/>
          </a:xfrm>
          <a:prstGeom prst="rect">
            <a:avLst/>
          </a:prstGeom>
        </p:spPr>
        <p:txBody>
          <a:bodyPr wrap="square">
            <a:spAutoFit/>
          </a:bodyPr>
          <a:lstStyle/>
          <a:p>
            <a:r>
              <a:rPr lang="en-US" sz="3200" dirty="0">
                <a:solidFill>
                  <a:srgbClr val="FFFF00"/>
                </a:solidFill>
              </a:rPr>
              <a:t>1882-1888:  </a:t>
            </a:r>
            <a:r>
              <a:rPr lang="en-US" sz="2200" dirty="0"/>
              <a:t>Considered his “lost years” by his critics as no articles or books were written by him at this time.  John was trying to settle into farming and family</a:t>
            </a:r>
            <a:r>
              <a:rPr lang="en-US" dirty="0"/>
              <a:t>.</a:t>
            </a:r>
          </a:p>
        </p:txBody>
      </p:sp>
    </p:spTree>
    <p:extLst>
      <p:ext uri="{BB962C8B-B14F-4D97-AF65-F5344CB8AC3E}">
        <p14:creationId xmlns:p14="http://schemas.microsoft.com/office/powerpoint/2010/main" val="25101523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ttps://s-media-cache-ak0.pinimg.com/236x/2e/75/03/2e7503dfd866764d809c7c71f9a67dfa.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5562600" y="457200"/>
            <a:ext cx="3451700" cy="25013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228600"/>
            <a:ext cx="5410200" cy="6586418"/>
          </a:xfrm>
          <a:prstGeom prst="rect">
            <a:avLst/>
          </a:prstGeom>
        </p:spPr>
        <p:txBody>
          <a:bodyPr wrap="square">
            <a:spAutoFit/>
          </a:bodyPr>
          <a:lstStyle/>
          <a:p>
            <a:endParaRPr lang="en-US" sz="2200" dirty="0" smtClean="0"/>
          </a:p>
          <a:p>
            <a:r>
              <a:rPr lang="en-US" sz="2200" dirty="0" smtClean="0"/>
              <a:t>As new vines were planted,  Louise </a:t>
            </a:r>
          </a:p>
          <a:p>
            <a:r>
              <a:rPr lang="en-US" sz="2200" dirty="0"/>
              <a:t>i</a:t>
            </a:r>
            <a:r>
              <a:rPr lang="en-US" sz="2200" dirty="0" smtClean="0"/>
              <a:t>nsisted on precise and even rows</a:t>
            </a:r>
          </a:p>
          <a:p>
            <a:r>
              <a:rPr lang="en-US" sz="2200" dirty="0" smtClean="0"/>
              <a:t>“to last 100 years”.</a:t>
            </a:r>
            <a:r>
              <a:rPr lang="en-US" sz="2200" dirty="0"/>
              <a:t> </a:t>
            </a:r>
            <a:endParaRPr lang="en-US" sz="2200" dirty="0" smtClean="0"/>
          </a:p>
          <a:p>
            <a:endParaRPr lang="en-US" sz="2200" dirty="0"/>
          </a:p>
          <a:p>
            <a:r>
              <a:rPr lang="en-US" sz="2200" dirty="0" smtClean="0"/>
              <a:t>John Muir “For ten years I was engaged in fruit-raising in the Alhambra Valley, near Martinez, clearing land, planting vineyards and orchards, and selling the fruit, until I had more money than I thought I would ever need for my family </a:t>
            </a:r>
            <a:r>
              <a:rPr lang="en-US" sz="2200" dirty="0"/>
              <a:t>or for all expenses of travel and study, however far or however </a:t>
            </a:r>
            <a:r>
              <a:rPr lang="en-US" sz="2200" dirty="0" smtClean="0"/>
              <a:t>long continued</a:t>
            </a:r>
            <a:r>
              <a:rPr lang="en-US" sz="2200" dirty="0"/>
              <a:t>. But this farm work never seriously interrupted my </a:t>
            </a:r>
            <a:r>
              <a:rPr lang="en-US" sz="2200" dirty="0" smtClean="0"/>
              <a:t>studies”</a:t>
            </a:r>
          </a:p>
          <a:p>
            <a:endParaRPr lang="en-US" sz="2200" dirty="0" smtClean="0"/>
          </a:p>
          <a:p>
            <a:r>
              <a:rPr lang="en-US" sz="2200" dirty="0" smtClean="0"/>
              <a:t>It did however seriously effect his health.</a:t>
            </a:r>
          </a:p>
          <a:p>
            <a:endParaRPr lang="en-US" sz="2200" dirty="0" smtClean="0"/>
          </a:p>
          <a:p>
            <a:endParaRPr lang="en-US" sz="2400" dirty="0"/>
          </a:p>
          <a:p>
            <a:endParaRPr lang="en-US" sz="2400" dirty="0"/>
          </a:p>
        </p:txBody>
      </p:sp>
      <p:pic>
        <p:nvPicPr>
          <p:cNvPr id="5" name="Picture 2" descr="C:\Users\Leslie\Desktop\DR. sTRETZ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656588"/>
            <a:ext cx="3527900" cy="26146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3578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eslie\AppData\Local\Microsoft\Windows\Temporary Internet Files\Content.Outlook\1JK5KGPP\image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09574"/>
            <a:ext cx="7543800" cy="59784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4860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fontScale="90000"/>
          </a:bodyPr>
          <a:lstStyle/>
          <a:p>
            <a:r>
              <a:rPr lang="en-US" b="1" dirty="0" smtClean="0">
                <a:solidFill>
                  <a:schemeClr val="accent3"/>
                </a:solidFill>
                <a:effectLst>
                  <a:outerShdw blurRad="38100" dist="38100" dir="2700000" algn="tl">
                    <a:srgbClr val="000000">
                      <a:alpha val="43137"/>
                    </a:srgbClr>
                  </a:outerShdw>
                </a:effectLst>
              </a:rPr>
              <a:t>John Swett’s “Hill Girt” in Alhambra </a:t>
            </a:r>
            <a:endParaRPr lang="en-US" b="1" dirty="0">
              <a:solidFill>
                <a:schemeClr val="accent3"/>
              </a:solidFill>
              <a:effectLst>
                <a:outerShdw blurRad="38100" dist="38100" dir="2700000" algn="tl">
                  <a:srgbClr val="000000">
                    <a:alpha val="43137"/>
                  </a:srgbClr>
                </a:outerShdw>
              </a:effectLst>
            </a:endParaRPr>
          </a:p>
        </p:txBody>
      </p:sp>
      <p:sp>
        <p:nvSpPr>
          <p:cNvPr id="3" name="Rectangle 2"/>
          <p:cNvSpPr/>
          <p:nvPr/>
        </p:nvSpPr>
        <p:spPr>
          <a:xfrm>
            <a:off x="457200" y="1143000"/>
            <a:ext cx="8229600" cy="2616101"/>
          </a:xfrm>
          <a:prstGeom prst="rect">
            <a:avLst/>
          </a:prstGeom>
        </p:spPr>
        <p:txBody>
          <a:bodyPr wrap="square">
            <a:spAutoFit/>
          </a:bodyPr>
          <a:lstStyle/>
          <a:p>
            <a:r>
              <a:rPr lang="en-US" sz="2200" dirty="0" smtClean="0"/>
              <a:t>Hill Girt  was a  </a:t>
            </a:r>
            <a:r>
              <a:rPr lang="en-US" sz="2200" dirty="0"/>
              <a:t>171-acre ranch, </a:t>
            </a:r>
            <a:r>
              <a:rPr lang="en-US" sz="2200" dirty="0" smtClean="0"/>
              <a:t>“discovered”  by John Muir and John Swett.  Swett </a:t>
            </a:r>
            <a:r>
              <a:rPr lang="en-US" sz="2200" dirty="0"/>
              <a:t>(New Hampshire) </a:t>
            </a:r>
            <a:r>
              <a:rPr lang="en-US" sz="2200" dirty="0" smtClean="0"/>
              <a:t>a high school teacher in San Francisco, bought the property as a summer home, but it </a:t>
            </a:r>
            <a:r>
              <a:rPr lang="en-US" sz="2200" dirty="0"/>
              <a:t>eventually became the </a:t>
            </a:r>
            <a:r>
              <a:rPr lang="en-US" sz="2200" dirty="0" smtClean="0"/>
              <a:t> </a:t>
            </a:r>
            <a:r>
              <a:rPr lang="en-US" sz="2200" dirty="0"/>
              <a:t>family's permanent </a:t>
            </a:r>
            <a:r>
              <a:rPr lang="en-US" sz="2200" dirty="0" smtClean="0"/>
              <a:t>residence. Along with 70 acres of wine grapes, including Cabernet, the  </a:t>
            </a:r>
            <a:r>
              <a:rPr lang="en-US" sz="2200" dirty="0"/>
              <a:t>r</a:t>
            </a:r>
            <a:r>
              <a:rPr lang="en-US" sz="2200" dirty="0" smtClean="0"/>
              <a:t>anch </a:t>
            </a:r>
            <a:r>
              <a:rPr lang="en-US" sz="2200" dirty="0"/>
              <a:t>grew many fruit and nut </a:t>
            </a:r>
            <a:r>
              <a:rPr lang="en-US" sz="2200" dirty="0" smtClean="0"/>
              <a:t>crops. </a:t>
            </a:r>
            <a:r>
              <a:rPr lang="en-US" sz="2200" dirty="0"/>
              <a:t> </a:t>
            </a:r>
            <a:r>
              <a:rPr lang="en-US" sz="2200" dirty="0" smtClean="0"/>
              <a:t>In </a:t>
            </a:r>
            <a:r>
              <a:rPr lang="en-US" sz="3200" dirty="0" smtClean="0">
                <a:solidFill>
                  <a:srgbClr val="FFFF00"/>
                </a:solidFill>
              </a:rPr>
              <a:t>1898</a:t>
            </a:r>
            <a:r>
              <a:rPr lang="en-US" sz="2200" dirty="0" smtClean="0"/>
              <a:t> he replanted new resistant rootstock following the Phylloxera outbreak. </a:t>
            </a:r>
            <a:endParaRPr lang="en-US" sz="2200" dirty="0"/>
          </a:p>
        </p:txBody>
      </p:sp>
      <p:pic>
        <p:nvPicPr>
          <p:cNvPr id="2050" name="Picture 2" descr="John Swe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44" y="4267200"/>
            <a:ext cx="3336156" cy="24777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ohn Swett &amp; John Mu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392118"/>
            <a:ext cx="3276601" cy="23528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martinezgazette.com/wp-content/uploads/2014/08/Muir-trust.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3973383"/>
            <a:ext cx="2209800" cy="277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4374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228600"/>
            <a:ext cx="8229600" cy="1219200"/>
          </a:xfrm>
        </p:spPr>
        <p:txBody>
          <a:bodyPr>
            <a:normAutofit fontScale="90000"/>
          </a:bodyPr>
          <a:lstStyle/>
          <a:p>
            <a:r>
              <a:rPr lang="en-US" b="1" dirty="0" smtClean="0">
                <a:solidFill>
                  <a:schemeClr val="accent3"/>
                </a:solidFill>
                <a:effectLst>
                  <a:outerShdw blurRad="38100" dist="38100" dir="2700000" algn="tl">
                    <a:srgbClr val="000000">
                      <a:alpha val="43137"/>
                    </a:srgbClr>
                  </a:outerShdw>
                </a:effectLst>
              </a:rPr>
              <a:t>The Upham Family, Alhambra Valley</a:t>
            </a:r>
            <a:endParaRPr lang="en-US" b="1" dirty="0">
              <a:solidFill>
                <a:schemeClr val="accent3"/>
              </a:solidFill>
              <a:effectLst>
                <a:outerShdw blurRad="38100" dist="38100" dir="2700000" algn="tl">
                  <a:srgbClr val="000000">
                    <a:alpha val="43137"/>
                  </a:srgbClr>
                </a:outerShdw>
              </a:effectLst>
            </a:endParaRPr>
          </a:p>
        </p:txBody>
      </p:sp>
      <p:pic>
        <p:nvPicPr>
          <p:cNvPr id="4098" name="Picture 2" descr="uphamcalicorch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745787"/>
            <a:ext cx="4627758" cy="2895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266700" y="1219200"/>
            <a:ext cx="8610600" cy="2862322"/>
          </a:xfrm>
          <a:prstGeom prst="rect">
            <a:avLst/>
          </a:prstGeom>
        </p:spPr>
        <p:txBody>
          <a:bodyPr wrap="square">
            <a:spAutoFit/>
          </a:bodyPr>
          <a:lstStyle/>
          <a:p>
            <a:r>
              <a:rPr lang="en-US" sz="2400" dirty="0" smtClean="0"/>
              <a:t>In </a:t>
            </a:r>
            <a:r>
              <a:rPr lang="en-US" sz="3200" dirty="0" smtClean="0">
                <a:solidFill>
                  <a:srgbClr val="FFFF00"/>
                </a:solidFill>
              </a:rPr>
              <a:t>1885</a:t>
            </a:r>
            <a:r>
              <a:rPr lang="en-US" sz="2400" dirty="0" smtClean="0"/>
              <a:t> Bradford </a:t>
            </a:r>
            <a:r>
              <a:rPr lang="en-US" sz="2400" dirty="0"/>
              <a:t>and Gertrude </a:t>
            </a:r>
            <a:r>
              <a:rPr lang="en-US" sz="2400" dirty="0" smtClean="0"/>
              <a:t>Upham began 4 years of camping  on a friends ranch in Alhambra Valley.  After researching the soil, climate and geology of the valley, they purchased 400 acres of the</a:t>
            </a:r>
            <a:r>
              <a:rPr lang="en-US" sz="2400" dirty="0"/>
              <a:t> </a:t>
            </a:r>
            <a:r>
              <a:rPr lang="en-US" sz="2400" dirty="0" smtClean="0"/>
              <a:t> </a:t>
            </a:r>
            <a:r>
              <a:rPr lang="en-US" sz="2400" dirty="0"/>
              <a:t>“best land in the Alhambra Valley.”</a:t>
            </a:r>
            <a:r>
              <a:rPr lang="en-US" sz="2400" dirty="0" smtClean="0"/>
              <a:t>   </a:t>
            </a:r>
            <a:r>
              <a:rPr lang="en-US" sz="2400" dirty="0"/>
              <a:t>In </a:t>
            </a:r>
            <a:r>
              <a:rPr lang="en-US" sz="2800" dirty="0">
                <a:solidFill>
                  <a:srgbClr val="FFFF00"/>
                </a:solidFill>
              </a:rPr>
              <a:t>1889</a:t>
            </a:r>
            <a:r>
              <a:rPr lang="en-US" sz="2400" dirty="0"/>
              <a:t>, with the help of his father-in-law, </a:t>
            </a:r>
            <a:r>
              <a:rPr lang="en-US" sz="2400" dirty="0" smtClean="0"/>
              <a:t> Bradford began </a:t>
            </a:r>
            <a:r>
              <a:rPr lang="en-US" sz="2400" dirty="0"/>
              <a:t>to plant grapes and start up a winery</a:t>
            </a:r>
            <a:r>
              <a:rPr lang="en-US" sz="2400" dirty="0" smtClean="0"/>
              <a:t>. Fairly small production, but award winning wines.  </a:t>
            </a:r>
            <a:endParaRPr lang="en-US" sz="2400" dirty="0"/>
          </a:p>
        </p:txBody>
      </p:sp>
    </p:spTree>
    <p:extLst>
      <p:ext uri="{BB962C8B-B14F-4D97-AF65-F5344CB8AC3E}">
        <p14:creationId xmlns:p14="http://schemas.microsoft.com/office/powerpoint/2010/main" val="8022413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953000"/>
          </a:xfrm>
        </p:spPr>
        <p:txBody>
          <a:bodyPr>
            <a:normAutofit/>
          </a:bodyPr>
          <a:lstStyle/>
          <a:p>
            <a:pPr marL="0" indent="0">
              <a:buNone/>
            </a:pPr>
            <a:r>
              <a:rPr lang="en-US" sz="3200" dirty="0" smtClean="0">
                <a:solidFill>
                  <a:srgbClr val="FFFF00"/>
                </a:solidFill>
              </a:rPr>
              <a:t>1858:</a:t>
            </a:r>
            <a:r>
              <a:rPr lang="en-US" dirty="0" smtClean="0"/>
              <a:t>  </a:t>
            </a:r>
            <a:r>
              <a:rPr lang="en-US" sz="2800" b="1" dirty="0" smtClean="0">
                <a:solidFill>
                  <a:schemeClr val="accent1">
                    <a:lumMod val="50000"/>
                  </a:schemeClr>
                </a:solidFill>
              </a:rPr>
              <a:t>R. Barber  </a:t>
            </a:r>
            <a:r>
              <a:rPr lang="en-US" dirty="0" smtClean="0"/>
              <a:t>had 4,000 vines along Alhambra Creek in Alhambra valley. </a:t>
            </a:r>
          </a:p>
          <a:p>
            <a:pPr marL="0" indent="0">
              <a:buNone/>
            </a:pPr>
            <a:r>
              <a:rPr lang="en-US" sz="3200" dirty="0" smtClean="0">
                <a:solidFill>
                  <a:srgbClr val="FFFF00"/>
                </a:solidFill>
              </a:rPr>
              <a:t>1863</a:t>
            </a:r>
            <a:r>
              <a:rPr lang="en-US" sz="2800" dirty="0" smtClean="0">
                <a:solidFill>
                  <a:srgbClr val="FFFF00"/>
                </a:solidFill>
              </a:rPr>
              <a:t>: </a:t>
            </a:r>
            <a:r>
              <a:rPr lang="en-US" sz="2800" b="1" dirty="0" smtClean="0">
                <a:solidFill>
                  <a:schemeClr val="accent1">
                    <a:lumMod val="50000"/>
                  </a:schemeClr>
                </a:solidFill>
              </a:rPr>
              <a:t>John Strentzel</a:t>
            </a:r>
            <a:r>
              <a:rPr lang="en-US" sz="2400" b="1" dirty="0" smtClean="0">
                <a:solidFill>
                  <a:schemeClr val="accent1">
                    <a:lumMod val="50000"/>
                  </a:schemeClr>
                </a:solidFill>
              </a:rPr>
              <a:t> </a:t>
            </a:r>
            <a:r>
              <a:rPr lang="en-US" sz="2400" dirty="0" smtClean="0"/>
              <a:t>had 10,000 vines also along the creek, his white wine winning an award at the State Fair.  Strentzel’s daughter Louise, marries John Muir. </a:t>
            </a:r>
            <a:endParaRPr lang="en-US" sz="2400" dirty="0" smtClean="0">
              <a:solidFill>
                <a:srgbClr val="FFFF00"/>
              </a:solidFill>
            </a:endParaRPr>
          </a:p>
          <a:p>
            <a:pPr marL="0" indent="0">
              <a:buNone/>
            </a:pPr>
            <a:r>
              <a:rPr lang="en-US" sz="3200" dirty="0">
                <a:solidFill>
                  <a:srgbClr val="FFFF00"/>
                </a:solidFill>
              </a:rPr>
              <a:t>1886</a:t>
            </a:r>
            <a:r>
              <a:rPr lang="en-US" sz="3200" b="1" dirty="0">
                <a:solidFill>
                  <a:srgbClr val="FFFF00"/>
                </a:solidFill>
                <a:effectLst>
                  <a:outerShdw blurRad="38100" dist="38100" dir="2700000" algn="tl">
                    <a:srgbClr val="000000">
                      <a:alpha val="43137"/>
                    </a:srgbClr>
                  </a:outerShdw>
                </a:effectLst>
              </a:rPr>
              <a:t>:</a:t>
            </a:r>
            <a:r>
              <a:rPr lang="en-US" sz="3200" b="1" dirty="0">
                <a:solidFill>
                  <a:schemeClr val="accent1">
                    <a:lumMod val="50000"/>
                  </a:schemeClr>
                </a:solidFill>
                <a:effectLst>
                  <a:outerShdw blurRad="38100" dist="38100" dir="2700000" algn="tl">
                    <a:srgbClr val="000000">
                      <a:alpha val="43137"/>
                    </a:srgbClr>
                  </a:outerShdw>
                </a:effectLst>
              </a:rPr>
              <a:t>  </a:t>
            </a:r>
            <a:r>
              <a:rPr lang="en-US" sz="2800" b="1" dirty="0">
                <a:solidFill>
                  <a:schemeClr val="accent1">
                    <a:lumMod val="50000"/>
                  </a:schemeClr>
                </a:solidFill>
              </a:rPr>
              <a:t>Judson Colton </a:t>
            </a:r>
            <a:r>
              <a:rPr lang="en-US" sz="2400" dirty="0"/>
              <a:t>(Sacramento) plants a 50 acres vineyard, and in 1908 erects a 2 story winery next to the Southern Pacific tracks.  His was the largest independent winery in the Country, at 100,000 </a:t>
            </a:r>
            <a:r>
              <a:rPr lang="en-US" sz="2400" dirty="0" smtClean="0"/>
              <a:t>gallons.</a:t>
            </a:r>
            <a:endParaRPr lang="en-US" sz="2400" dirty="0"/>
          </a:p>
          <a:p>
            <a:pPr marL="0" indent="0">
              <a:buNone/>
            </a:pPr>
            <a:endParaRPr lang="en-US" sz="3500" dirty="0" smtClean="0">
              <a:solidFill>
                <a:srgbClr val="FFFF00"/>
              </a:solidFill>
            </a:endParaRPr>
          </a:p>
          <a:p>
            <a:endParaRPr lang="en-US" dirty="0"/>
          </a:p>
          <a:p>
            <a:endParaRPr lang="en-US" dirty="0" smtClean="0"/>
          </a:p>
          <a:p>
            <a:endParaRPr lang="en-US" dirty="0" smtClean="0"/>
          </a:p>
        </p:txBody>
      </p:sp>
      <p:sp>
        <p:nvSpPr>
          <p:cNvPr id="2" name="Title 1"/>
          <p:cNvSpPr>
            <a:spLocks noGrp="1"/>
          </p:cNvSpPr>
          <p:nvPr>
            <p:ph type="title"/>
          </p:nvPr>
        </p:nvSpPr>
        <p:spPr>
          <a:xfrm>
            <a:off x="457200" y="-152400"/>
            <a:ext cx="8229600" cy="1219200"/>
          </a:xfrm>
        </p:spPr>
        <p:txBody>
          <a:bodyPr/>
          <a:lstStyle/>
          <a:p>
            <a:r>
              <a:rPr lang="en-US" b="1" dirty="0" smtClean="0">
                <a:solidFill>
                  <a:schemeClr val="accent3"/>
                </a:solidFill>
                <a:effectLst>
                  <a:outerShdw blurRad="38100" dist="38100" dir="2700000" algn="tl">
                    <a:srgbClr val="000000">
                      <a:alpha val="43137"/>
                    </a:srgbClr>
                  </a:outerShdw>
                </a:effectLst>
              </a:rPr>
              <a:t>Other Martinez Wine Growers</a:t>
            </a:r>
            <a:endParaRPr lang="en-US" b="1" dirty="0">
              <a:solidFill>
                <a:schemeClr val="accent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000929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457200" y="533400"/>
            <a:ext cx="8229600" cy="4572000"/>
          </a:xfrm>
        </p:spPr>
        <p:txBody>
          <a:bodyPr/>
          <a:lstStyle/>
          <a:p>
            <a:pPr marL="0" indent="0">
              <a:buNone/>
            </a:pPr>
            <a:r>
              <a:rPr lang="en-US" sz="3200" b="1" dirty="0" smtClean="0">
                <a:solidFill>
                  <a:schemeClr val="accent1">
                    <a:lumMod val="50000"/>
                  </a:schemeClr>
                </a:solidFill>
              </a:rPr>
              <a:t>Charles Merrell</a:t>
            </a:r>
            <a:r>
              <a:rPr lang="en-US" dirty="0" smtClean="0"/>
              <a:t>, physician (Massachusetts, USA).  </a:t>
            </a:r>
            <a:r>
              <a:rPr lang="en-US" sz="3200" dirty="0" smtClean="0">
                <a:solidFill>
                  <a:srgbClr val="FFFF00"/>
                </a:solidFill>
              </a:rPr>
              <a:t>1880’s.</a:t>
            </a:r>
            <a:r>
              <a:rPr lang="en-US" dirty="0" smtClean="0"/>
              <a:t>  80 acre vineyard and the Los Lomas Winery on Pacheco Blvd (Vine Hill) of Riesling, Grenache and Chasselas.</a:t>
            </a:r>
          </a:p>
          <a:p>
            <a:pPr marL="0" indent="0">
              <a:buNone/>
            </a:pPr>
            <a:r>
              <a:rPr lang="en-US" sz="3200" b="1" dirty="0" smtClean="0">
                <a:solidFill>
                  <a:schemeClr val="accent1">
                    <a:lumMod val="50000"/>
                  </a:schemeClr>
                </a:solidFill>
              </a:rPr>
              <a:t>Fabian Joost</a:t>
            </a:r>
            <a:r>
              <a:rPr lang="en-US" dirty="0" smtClean="0"/>
              <a:t>, </a:t>
            </a:r>
            <a:r>
              <a:rPr lang="en-US" sz="3200" dirty="0" smtClean="0">
                <a:solidFill>
                  <a:srgbClr val="FFFF00"/>
                </a:solidFill>
              </a:rPr>
              <a:t>1884</a:t>
            </a:r>
            <a:r>
              <a:rPr lang="en-US" dirty="0" smtClean="0"/>
              <a:t>.  23 acre vineyard and vintage of 20,000 gallons.  Operated in Vine Hill Region until Prohibition.   </a:t>
            </a:r>
          </a:p>
          <a:p>
            <a:pPr marL="0" indent="0">
              <a:buNone/>
            </a:pPr>
            <a:endParaRPr lang="en-US" dirty="0"/>
          </a:p>
        </p:txBody>
      </p:sp>
      <p:pic>
        <p:nvPicPr>
          <p:cNvPr id="4098" name="Picture 2" descr="C:\Users\Leslie\Desktop\Vine Hi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620" y="3782281"/>
            <a:ext cx="487680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4536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b="1" dirty="0" smtClean="0">
                <a:solidFill>
                  <a:schemeClr val="accent3"/>
                </a:solidFill>
                <a:effectLst>
                  <a:outerShdw blurRad="38100" dist="38100" dir="2700000" algn="tl">
                    <a:srgbClr val="000000">
                      <a:alpha val="43137"/>
                    </a:srgbClr>
                  </a:outerShdw>
                </a:effectLst>
              </a:rPr>
              <a:t>Trelut Ranch/Eagle Hill</a:t>
            </a:r>
            <a:endParaRPr lang="en-US" b="1" dirty="0">
              <a:solidFill>
                <a:schemeClr val="accent3"/>
              </a:solidFill>
              <a:effectLst>
                <a:outerShdw blurRad="38100" dist="38100" dir="2700000" algn="tl">
                  <a:srgbClr val="000000">
                    <a:alpha val="43137"/>
                  </a:srgbClr>
                </a:outerShdw>
              </a:effectLst>
            </a:endParaRPr>
          </a:p>
        </p:txBody>
      </p:sp>
      <p:sp>
        <p:nvSpPr>
          <p:cNvPr id="3" name="Rectangle 2"/>
          <p:cNvSpPr/>
          <p:nvPr/>
        </p:nvSpPr>
        <p:spPr>
          <a:xfrm>
            <a:off x="609600" y="3981467"/>
            <a:ext cx="7924800" cy="461665"/>
          </a:xfrm>
          <a:prstGeom prst="rect">
            <a:avLst/>
          </a:prstGeom>
        </p:spPr>
        <p:txBody>
          <a:bodyPr wrap="square">
            <a:spAutoFit/>
          </a:bodyPr>
          <a:lstStyle/>
          <a:p>
            <a:r>
              <a:rPr lang="en-US" sz="2400" dirty="0" smtClean="0"/>
              <a:t>.</a:t>
            </a:r>
            <a:endParaRPr lang="en-US" sz="2400" dirty="0"/>
          </a:p>
        </p:txBody>
      </p:sp>
      <p:sp>
        <p:nvSpPr>
          <p:cNvPr id="4" name="Rectangle 3"/>
          <p:cNvSpPr/>
          <p:nvPr/>
        </p:nvSpPr>
        <p:spPr>
          <a:xfrm>
            <a:off x="304800" y="1524000"/>
            <a:ext cx="8333014" cy="3908762"/>
          </a:xfrm>
          <a:prstGeom prst="rect">
            <a:avLst/>
          </a:prstGeom>
        </p:spPr>
        <p:txBody>
          <a:bodyPr wrap="square">
            <a:spAutoFit/>
          </a:bodyPr>
          <a:lstStyle/>
          <a:p>
            <a:r>
              <a:rPr lang="en-US" sz="2400" dirty="0" smtClean="0"/>
              <a:t>The Trelut </a:t>
            </a:r>
            <a:r>
              <a:rPr lang="en-US" sz="2400" dirty="0"/>
              <a:t>brothers: </a:t>
            </a:r>
            <a:r>
              <a:rPr lang="en-US" sz="2400" dirty="0" smtClean="0"/>
              <a:t>Ernest</a:t>
            </a:r>
            <a:r>
              <a:rPr lang="en-US" sz="2400" dirty="0"/>
              <a:t>, Frank and </a:t>
            </a:r>
            <a:r>
              <a:rPr lang="en-US" sz="2400" dirty="0" smtClean="0"/>
              <a:t>Etienne </a:t>
            </a:r>
            <a:r>
              <a:rPr lang="en-US" sz="2400" dirty="0"/>
              <a:t>arrived in Moraga in </a:t>
            </a:r>
            <a:r>
              <a:rPr lang="en-US" sz="2400" dirty="0" smtClean="0"/>
              <a:t> </a:t>
            </a:r>
            <a:r>
              <a:rPr lang="en-US" sz="3200" dirty="0">
                <a:solidFill>
                  <a:srgbClr val="FFFF00"/>
                </a:solidFill>
              </a:rPr>
              <a:t>1880 </a:t>
            </a:r>
            <a:r>
              <a:rPr lang="en-US" sz="2400" dirty="0"/>
              <a:t>and promptly took up squatters' rights on </a:t>
            </a:r>
            <a:r>
              <a:rPr lang="en-US" sz="2400" dirty="0" smtClean="0"/>
              <a:t>the 150 acre parcel </a:t>
            </a:r>
            <a:r>
              <a:rPr lang="en-US" sz="2400" dirty="0"/>
              <a:t>at </a:t>
            </a:r>
            <a:r>
              <a:rPr lang="en-US" sz="2400" dirty="0" smtClean="0"/>
              <a:t>the top </a:t>
            </a:r>
            <a:r>
              <a:rPr lang="en-US" sz="2400" dirty="0"/>
              <a:t>of Bollinger Canyon </a:t>
            </a:r>
            <a:r>
              <a:rPr lang="en-US" sz="2400" dirty="0" smtClean="0"/>
              <a:t>Road. They were most likely the first </a:t>
            </a:r>
            <a:r>
              <a:rPr lang="en-US" sz="2400" dirty="0"/>
              <a:t>large-scale winemakers in the area. </a:t>
            </a:r>
          </a:p>
          <a:p>
            <a:endParaRPr lang="en-US" sz="2400" dirty="0" smtClean="0"/>
          </a:p>
          <a:p>
            <a:r>
              <a:rPr lang="en-US" sz="2400" dirty="0" smtClean="0"/>
              <a:t>Today</a:t>
            </a:r>
            <a:r>
              <a:rPr lang="en-US" sz="2400" dirty="0"/>
              <a:t>, the vineyard on the property continues the tradition of winemaking </a:t>
            </a:r>
            <a:r>
              <a:rPr lang="en-US" sz="2400" dirty="0" smtClean="0"/>
              <a:t>(but in </a:t>
            </a:r>
            <a:r>
              <a:rPr lang="en-US" sz="2400" dirty="0"/>
              <a:t>much smaller production) with 446 Cabernet Sauvignon, Sangiovese and Cabernet Franc vines which produce </a:t>
            </a:r>
            <a:r>
              <a:rPr lang="en-US" sz="2400" dirty="0" smtClean="0"/>
              <a:t>about </a:t>
            </a:r>
            <a:r>
              <a:rPr lang="en-US" sz="2400" dirty="0"/>
              <a:t>900 bottles of wine </a:t>
            </a:r>
            <a:endParaRPr lang="en-US" sz="2400" dirty="0" smtClean="0"/>
          </a:p>
          <a:p>
            <a:r>
              <a:rPr lang="en-US" sz="2400" dirty="0" smtClean="0"/>
              <a:t>a year and is </a:t>
            </a:r>
            <a:r>
              <a:rPr lang="en-US" sz="2400" dirty="0"/>
              <a:t>now referred to as </a:t>
            </a:r>
            <a:r>
              <a:rPr lang="en-US" sz="2400" dirty="0" smtClean="0"/>
              <a:t>“Eagle Hill”. </a:t>
            </a:r>
            <a:endParaRPr lang="en-US" sz="2400" dirty="0"/>
          </a:p>
        </p:txBody>
      </p:sp>
      <p:pic>
        <p:nvPicPr>
          <p:cNvPr id="6" name="Picture 2" descr="C:\Users\Leslie\Desktop\1350 Bolinger Cany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4713005"/>
            <a:ext cx="2871981" cy="19163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9932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b="1" dirty="0" smtClean="0">
                <a:solidFill>
                  <a:schemeClr val="accent3"/>
                </a:solidFill>
                <a:effectLst>
                  <a:outerShdw blurRad="38100" dist="38100" dir="2700000" algn="tl">
                    <a:srgbClr val="000000">
                      <a:alpha val="43137"/>
                    </a:srgbClr>
                  </a:outerShdw>
                </a:effectLst>
              </a:rPr>
              <a:t>The Early California Missionaries</a:t>
            </a:r>
            <a:endParaRPr lang="en-US" b="1" dirty="0">
              <a:solidFill>
                <a:schemeClr val="accent3"/>
              </a:solidFill>
              <a:effectLst>
                <a:outerShdw blurRad="38100" dist="38100" dir="2700000" algn="tl">
                  <a:srgbClr val="000000">
                    <a:alpha val="43137"/>
                  </a:srgbClr>
                </a:outerShdw>
              </a:effectLst>
            </a:endParaRPr>
          </a:p>
        </p:txBody>
      </p:sp>
      <p:sp>
        <p:nvSpPr>
          <p:cNvPr id="3" name="Rectangle 2"/>
          <p:cNvSpPr/>
          <p:nvPr/>
        </p:nvSpPr>
        <p:spPr>
          <a:xfrm>
            <a:off x="460947" y="2796639"/>
            <a:ext cx="8338457" cy="4401205"/>
          </a:xfrm>
          <a:prstGeom prst="rect">
            <a:avLst/>
          </a:prstGeom>
        </p:spPr>
        <p:txBody>
          <a:bodyPr wrap="square">
            <a:spAutoFit/>
          </a:bodyPr>
          <a:lstStyle/>
          <a:p>
            <a:r>
              <a:rPr lang="en-US" sz="2400" i="1" dirty="0" smtClean="0"/>
              <a:t> </a:t>
            </a:r>
            <a:r>
              <a:rPr lang="en-US" sz="3200" dirty="0" smtClean="0">
                <a:solidFill>
                  <a:srgbClr val="FFFF00"/>
                </a:solidFill>
              </a:rPr>
              <a:t>In 1779</a:t>
            </a:r>
            <a:r>
              <a:rPr lang="en-US" sz="2400" dirty="0" smtClean="0"/>
              <a:t>,  Franciscan missionaries under the direction of the Spanish Father Junipero Serra planted California's first sustained vineyard at Mission San Diego de Alcala. He went on to found eight other California missions and became known as the "Father of California Wine". </a:t>
            </a:r>
          </a:p>
          <a:p>
            <a:endParaRPr lang="en-US" sz="2400" dirty="0" smtClean="0"/>
          </a:p>
          <a:p>
            <a:r>
              <a:rPr lang="en-US" sz="2400" dirty="0" smtClean="0"/>
              <a:t>The varietal he planted, Listan Prieto, was imported by Serra from southern Spain.  Years later it was referred to as the “Mission” to distinguish it from other vines being imported.</a:t>
            </a:r>
            <a:endParaRPr lang="en-US" sz="2400" baseline="30000" dirty="0" smtClean="0"/>
          </a:p>
          <a:p>
            <a:endParaRPr lang="en-US" sz="2400" baseline="30000" dirty="0"/>
          </a:p>
          <a:p>
            <a:endParaRPr lang="en-US" sz="2400" baseline="30000" dirty="0" smtClean="0">
              <a:hlinkClick r:id="rId2"/>
            </a:endParaRPr>
          </a:p>
          <a:p>
            <a:r>
              <a:rPr lang="en-US" sz="2400" baseline="30000" dirty="0" smtClean="0">
                <a:hlinkClick r:id="rId2"/>
              </a:rPr>
              <a:t>]</a:t>
            </a:r>
            <a:endParaRPr lang="en-US" sz="2400" dirty="0"/>
          </a:p>
        </p:txBody>
      </p:sp>
      <p:pic>
        <p:nvPicPr>
          <p:cNvPr id="4" name="Picture 2" descr="https://upload.wikimedia.org/wikipedia/commons/thumb/a/af/San_Francisco_Solano_circa_1910_W.A.Haines.jpg/220px-San_Francisco_Solano_circa_1910_W.A.Haine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314203"/>
            <a:ext cx="5562600" cy="148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9826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2514600"/>
          </a:xfrm>
        </p:spPr>
        <p:txBody>
          <a:bodyPr>
            <a:normAutofit/>
          </a:bodyPr>
          <a:lstStyle/>
          <a:p>
            <a:r>
              <a:rPr lang="en-US" sz="2400" dirty="0"/>
              <a:t>By</a:t>
            </a:r>
            <a:r>
              <a:rPr lang="en-US" dirty="0"/>
              <a:t> </a:t>
            </a:r>
            <a:r>
              <a:rPr lang="en-US" sz="3200" dirty="0">
                <a:solidFill>
                  <a:srgbClr val="FFFF00"/>
                </a:solidFill>
              </a:rPr>
              <a:t>1897,</a:t>
            </a:r>
            <a:r>
              <a:rPr lang="en-US" dirty="0"/>
              <a:t> </a:t>
            </a:r>
            <a:r>
              <a:rPr lang="en-US" sz="2400" dirty="0"/>
              <a:t>Theodore Wagner </a:t>
            </a:r>
            <a:r>
              <a:rPr lang="en-US" sz="2400" dirty="0" smtClean="0"/>
              <a:t>(Wagner Ranch) </a:t>
            </a:r>
            <a:r>
              <a:rPr lang="en-US" sz="2400" dirty="0"/>
              <a:t>was commercially growing grapes in the Orinda area. While some grapes were made into wine locally, most were shipped out of the area, with much of the production sold to immigrant Italians in San Francisco's </a:t>
            </a:r>
            <a:r>
              <a:rPr lang="en-US" sz="2400" dirty="0" smtClean="0"/>
              <a:t>North </a:t>
            </a:r>
            <a:r>
              <a:rPr lang="en-US" sz="2400" dirty="0"/>
              <a:t>Beach. </a:t>
            </a:r>
            <a:endParaRPr lang="en-US" sz="2400" dirty="0" smtClean="0"/>
          </a:p>
        </p:txBody>
      </p:sp>
      <p:sp>
        <p:nvSpPr>
          <p:cNvPr id="3" name="Title 2"/>
          <p:cNvSpPr>
            <a:spLocks noGrp="1"/>
          </p:cNvSpPr>
          <p:nvPr>
            <p:ph type="title"/>
          </p:nvPr>
        </p:nvSpPr>
        <p:spPr>
          <a:xfrm>
            <a:off x="457200" y="152400"/>
            <a:ext cx="8229600" cy="914400"/>
          </a:xfrm>
        </p:spPr>
        <p:txBody>
          <a:bodyPr/>
          <a:lstStyle/>
          <a:p>
            <a:r>
              <a:rPr lang="en-US" b="1" dirty="0" smtClean="0">
                <a:solidFill>
                  <a:schemeClr val="accent3"/>
                </a:solidFill>
                <a:effectLst>
                  <a:outerShdw blurRad="38100" dist="38100" dir="2700000" algn="tl">
                    <a:srgbClr val="000000">
                      <a:alpha val="43137"/>
                    </a:srgbClr>
                  </a:outerShdw>
                </a:effectLst>
              </a:rPr>
              <a:t>Theodore Wagner/Orinda</a:t>
            </a:r>
            <a:endParaRPr lang="en-US" b="1" dirty="0">
              <a:solidFill>
                <a:schemeClr val="accent3"/>
              </a:solidFill>
              <a:effectLst>
                <a:outerShdw blurRad="38100" dist="38100" dir="2700000" algn="tl">
                  <a:srgbClr val="000000">
                    <a:alpha val="43137"/>
                  </a:srgbClr>
                </a:outerShdw>
              </a:effectLst>
            </a:endParaRPr>
          </a:p>
        </p:txBody>
      </p:sp>
      <p:pic>
        <p:nvPicPr>
          <p:cNvPr id="1026" name="Picture 2" descr="http://www.lamorindaweekly.com/archive/issue0215/images/0215-019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962400"/>
            <a:ext cx="3390899" cy="2543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Related imag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62400"/>
            <a:ext cx="3846443" cy="24574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6650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219200"/>
          </a:xfrm>
        </p:spPr>
        <p:txBody>
          <a:bodyPr/>
          <a:lstStyle/>
          <a:p>
            <a:r>
              <a:rPr lang="en-US" b="1" dirty="0" smtClean="0">
                <a:solidFill>
                  <a:schemeClr val="accent3"/>
                </a:solidFill>
                <a:effectLst>
                  <a:outerShdw blurRad="38100" dist="38100" dir="2700000" algn="tl">
                    <a:srgbClr val="000000">
                      <a:alpha val="43137"/>
                    </a:srgbClr>
                  </a:outerShdw>
                </a:effectLst>
              </a:rPr>
              <a:t>Varietals grown in CCC</a:t>
            </a:r>
            <a:endParaRPr lang="en-US" b="1" dirty="0">
              <a:solidFill>
                <a:schemeClr val="accent3"/>
              </a:solidFill>
              <a:effectLst>
                <a:outerShdw blurRad="38100" dist="38100" dir="2700000" algn="tl">
                  <a:srgbClr val="000000">
                    <a:alpha val="43137"/>
                  </a:srgbClr>
                </a:outerShdw>
              </a:effectLst>
            </a:endParaRPr>
          </a:p>
        </p:txBody>
      </p:sp>
      <p:sp>
        <p:nvSpPr>
          <p:cNvPr id="2" name="Content Placeholder 1"/>
          <p:cNvSpPr>
            <a:spLocks noGrp="1"/>
          </p:cNvSpPr>
          <p:nvPr>
            <p:ph sz="half" idx="1"/>
          </p:nvPr>
        </p:nvSpPr>
        <p:spPr>
          <a:xfrm>
            <a:off x="457200" y="2286000"/>
            <a:ext cx="4059936" cy="4191000"/>
          </a:xfrm>
        </p:spPr>
        <p:txBody>
          <a:bodyPr>
            <a:noAutofit/>
          </a:bodyPr>
          <a:lstStyle/>
          <a:p>
            <a:r>
              <a:rPr lang="en-US" sz="2400" dirty="0" smtClean="0"/>
              <a:t>Mission </a:t>
            </a:r>
          </a:p>
          <a:p>
            <a:r>
              <a:rPr lang="en-US" sz="2400" dirty="0" smtClean="0"/>
              <a:t>Zinfandel </a:t>
            </a:r>
          </a:p>
          <a:p>
            <a:r>
              <a:rPr lang="en-US" sz="2400" dirty="0" smtClean="0"/>
              <a:t>Petite  Sirah </a:t>
            </a:r>
          </a:p>
          <a:p>
            <a:r>
              <a:rPr lang="en-US" sz="2400" dirty="0" smtClean="0"/>
              <a:t>Grenache</a:t>
            </a:r>
          </a:p>
          <a:p>
            <a:r>
              <a:rPr lang="en-US" sz="2400" dirty="0" smtClean="0"/>
              <a:t>Riesling </a:t>
            </a:r>
          </a:p>
          <a:p>
            <a:r>
              <a:rPr lang="en-US" sz="2400" dirty="0" smtClean="0"/>
              <a:t>Malbec</a:t>
            </a:r>
          </a:p>
          <a:p>
            <a:r>
              <a:rPr lang="en-US" sz="2400" dirty="0" smtClean="0"/>
              <a:t>Sauvignon Blanc</a:t>
            </a:r>
          </a:p>
          <a:p>
            <a:r>
              <a:rPr lang="en-US" sz="2400" dirty="0" smtClean="0"/>
              <a:t>Sauvignon Vert</a:t>
            </a:r>
          </a:p>
          <a:p>
            <a:r>
              <a:rPr lang="en-US" sz="2400" dirty="0" smtClean="0"/>
              <a:t>Hamburg</a:t>
            </a:r>
          </a:p>
          <a:p>
            <a:pPr marL="0" indent="0">
              <a:buNone/>
            </a:pPr>
            <a:r>
              <a:rPr lang="en-US" sz="2400" dirty="0"/>
              <a:t/>
            </a:r>
            <a:br>
              <a:rPr lang="en-US" sz="2400" dirty="0"/>
            </a:br>
            <a:endParaRPr lang="en-US" sz="2400" dirty="0"/>
          </a:p>
        </p:txBody>
      </p:sp>
      <p:sp>
        <p:nvSpPr>
          <p:cNvPr id="4" name="Content Placeholder 3"/>
          <p:cNvSpPr>
            <a:spLocks noGrp="1"/>
          </p:cNvSpPr>
          <p:nvPr>
            <p:ph sz="half" idx="2"/>
          </p:nvPr>
        </p:nvSpPr>
        <p:spPr>
          <a:xfrm>
            <a:off x="4648200" y="2285144"/>
            <a:ext cx="4059936" cy="4572000"/>
          </a:xfrm>
        </p:spPr>
        <p:txBody>
          <a:bodyPr>
            <a:normAutofit fontScale="85000" lnSpcReduction="20000"/>
          </a:bodyPr>
          <a:lstStyle/>
          <a:p>
            <a:r>
              <a:rPr lang="en-US" sz="2800" dirty="0"/>
              <a:t>Semillion</a:t>
            </a:r>
          </a:p>
          <a:p>
            <a:r>
              <a:rPr lang="en-US" sz="2800" dirty="0"/>
              <a:t>Flame </a:t>
            </a:r>
            <a:r>
              <a:rPr lang="en-US" sz="2800" dirty="0" smtClean="0"/>
              <a:t>Tokay</a:t>
            </a:r>
            <a:endParaRPr lang="en-US" sz="2800" dirty="0"/>
          </a:p>
          <a:p>
            <a:r>
              <a:rPr lang="en-US" sz="2800" dirty="0"/>
              <a:t>Petit  </a:t>
            </a:r>
            <a:r>
              <a:rPr lang="en-US" sz="2800" dirty="0" smtClean="0"/>
              <a:t>Verdot</a:t>
            </a:r>
            <a:endParaRPr lang="en-US" sz="2800" dirty="0"/>
          </a:p>
          <a:p>
            <a:r>
              <a:rPr lang="en-US" sz="2800" dirty="0"/>
              <a:t>Furmint</a:t>
            </a:r>
          </a:p>
          <a:p>
            <a:r>
              <a:rPr lang="en-US" sz="2800" dirty="0"/>
              <a:t>Pinot </a:t>
            </a:r>
            <a:r>
              <a:rPr lang="en-US" sz="2800" dirty="0" smtClean="0"/>
              <a:t>Noir </a:t>
            </a:r>
            <a:endParaRPr lang="en-US" sz="2800" dirty="0"/>
          </a:p>
          <a:p>
            <a:r>
              <a:rPr lang="en-US" sz="2800" dirty="0" smtClean="0"/>
              <a:t>Gamay </a:t>
            </a:r>
            <a:endParaRPr lang="en-US" sz="2800" dirty="0"/>
          </a:p>
          <a:p>
            <a:r>
              <a:rPr lang="en-US" sz="2800" dirty="0"/>
              <a:t>Muscadelle</a:t>
            </a:r>
          </a:p>
          <a:p>
            <a:r>
              <a:rPr lang="en-US" sz="2800" dirty="0"/>
              <a:t>Cabernet </a:t>
            </a:r>
            <a:r>
              <a:rPr lang="en-US" sz="2800" dirty="0" smtClean="0"/>
              <a:t>Franc </a:t>
            </a:r>
            <a:endParaRPr lang="en-US" sz="2800" dirty="0"/>
          </a:p>
          <a:p>
            <a:r>
              <a:rPr lang="en-US" sz="2800" dirty="0"/>
              <a:t>Muscaat</a:t>
            </a:r>
          </a:p>
          <a:p>
            <a:r>
              <a:rPr lang="en-US" sz="2800" dirty="0" smtClean="0"/>
              <a:t>Carmenere  </a:t>
            </a:r>
            <a:endParaRPr lang="en-US" sz="2800" dirty="0"/>
          </a:p>
          <a:p>
            <a:r>
              <a:rPr lang="en-US" sz="2800" dirty="0"/>
              <a:t>Cabernet Sauvignon</a:t>
            </a:r>
            <a:br>
              <a:rPr lang="en-US" sz="2800" dirty="0"/>
            </a:br>
            <a:endParaRPr lang="en-US" dirty="0"/>
          </a:p>
        </p:txBody>
      </p:sp>
      <p:sp>
        <p:nvSpPr>
          <p:cNvPr id="5" name="Rectangle 4"/>
          <p:cNvSpPr/>
          <p:nvPr/>
        </p:nvSpPr>
        <p:spPr>
          <a:xfrm>
            <a:off x="228600" y="1227291"/>
            <a:ext cx="8839200" cy="830997"/>
          </a:xfrm>
          <a:prstGeom prst="rect">
            <a:avLst/>
          </a:prstGeom>
        </p:spPr>
        <p:txBody>
          <a:bodyPr wrap="square">
            <a:spAutoFit/>
          </a:bodyPr>
          <a:lstStyle/>
          <a:p>
            <a:r>
              <a:rPr lang="en-US" sz="2400" dirty="0"/>
              <a:t>In the formative years of the California wine industry, vineyards were initially planted </a:t>
            </a:r>
            <a:r>
              <a:rPr lang="en-US" sz="2400" dirty="0" smtClean="0"/>
              <a:t>with these varietals:</a:t>
            </a:r>
            <a:endParaRPr lang="en-US" sz="2400" dirty="0"/>
          </a:p>
        </p:txBody>
      </p:sp>
    </p:spTree>
    <p:extLst>
      <p:ext uri="{BB962C8B-B14F-4D97-AF65-F5344CB8AC3E}">
        <p14:creationId xmlns:p14="http://schemas.microsoft.com/office/powerpoint/2010/main" val="39940123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5105400"/>
          </a:xfrm>
        </p:spPr>
        <p:txBody>
          <a:bodyPr>
            <a:normAutofit/>
          </a:bodyPr>
          <a:lstStyle/>
          <a:p>
            <a:pPr marL="0" indent="0">
              <a:buNone/>
            </a:pPr>
            <a:r>
              <a:rPr lang="en-US" sz="2400" dirty="0" smtClean="0"/>
              <a:t>The driving issue for  </a:t>
            </a:r>
            <a:r>
              <a:rPr lang="en-US" sz="2400" dirty="0" err="1" smtClean="0"/>
              <a:t>succesful</a:t>
            </a:r>
            <a:r>
              <a:rPr lang="en-US" sz="2400" dirty="0" smtClean="0"/>
              <a:t> vineyard location in Contra Costa County was </a:t>
            </a:r>
            <a:r>
              <a:rPr lang="en-US" sz="2400" u="sng" dirty="0" smtClean="0"/>
              <a:t>transportation</a:t>
            </a:r>
            <a:r>
              <a:rPr lang="en-US" sz="2400" dirty="0" smtClean="0"/>
              <a:t>.  Without refrigeration the grapes could not be moved long distances and “over road” transportation was expensive.  </a:t>
            </a:r>
          </a:p>
          <a:p>
            <a:pPr marL="0" indent="0">
              <a:buNone/>
            </a:pPr>
            <a:endParaRPr lang="en-US" sz="2400" dirty="0"/>
          </a:p>
          <a:p>
            <a:pPr marL="0" indent="0">
              <a:buNone/>
            </a:pPr>
            <a:r>
              <a:rPr lang="en-US" sz="2400" dirty="0" smtClean="0"/>
              <a:t>The ports of Antioch and Martinez were within practical  range for the vineyards of Walnut Creek to Martinez.  But the hills of Lafayette, Orinda and Moraga were quite a distance from the Contra Costa commerce hubs on one side, and blocked by the steep Oakland/Berkeley hills on the other.</a:t>
            </a:r>
          </a:p>
          <a:p>
            <a:pPr marL="0" indent="0">
              <a:buNone/>
            </a:pPr>
            <a:r>
              <a:rPr lang="en-US" sz="2400" dirty="0" smtClean="0"/>
              <a:t> </a:t>
            </a:r>
            <a:r>
              <a:rPr lang="en-US" sz="2400" dirty="0"/>
              <a:t>T</a:t>
            </a:r>
            <a:r>
              <a:rPr lang="en-US" sz="2400" dirty="0" smtClean="0"/>
              <a:t>ransportation was too costly to  prove advantageous for the many grape growers.</a:t>
            </a:r>
            <a:r>
              <a:rPr lang="en-US" sz="2400" dirty="0" smtClean="0">
                <a:solidFill>
                  <a:srgbClr val="FFC000"/>
                </a:solidFill>
              </a:rPr>
              <a:t> </a:t>
            </a:r>
            <a:r>
              <a:rPr lang="en-US" sz="2400" dirty="0" smtClean="0"/>
              <a:t>Most of these vineyards were used for family and local consumption.  </a:t>
            </a:r>
            <a:endParaRPr lang="en-US" sz="2400" dirty="0"/>
          </a:p>
        </p:txBody>
      </p:sp>
      <p:sp>
        <p:nvSpPr>
          <p:cNvPr id="3" name="Title 2"/>
          <p:cNvSpPr>
            <a:spLocks noGrp="1"/>
          </p:cNvSpPr>
          <p:nvPr>
            <p:ph type="title"/>
          </p:nvPr>
        </p:nvSpPr>
        <p:spPr>
          <a:xfrm>
            <a:off x="381000" y="0"/>
            <a:ext cx="8229600" cy="990600"/>
          </a:xfrm>
        </p:spPr>
        <p:txBody>
          <a:bodyPr/>
          <a:lstStyle/>
          <a:p>
            <a:r>
              <a:rPr lang="en-US" b="1" dirty="0" smtClean="0">
                <a:solidFill>
                  <a:schemeClr val="accent3"/>
                </a:solidFill>
                <a:effectLst>
                  <a:outerShdw blurRad="38100" dist="38100" dir="2700000" algn="tl">
                    <a:srgbClr val="000000">
                      <a:alpha val="43137"/>
                    </a:srgbClr>
                  </a:outerShdw>
                </a:effectLst>
              </a:rPr>
              <a:t>Why there were where they were:</a:t>
            </a:r>
            <a:endParaRPr lang="en-US" b="1" dirty="0">
              <a:solidFill>
                <a:schemeClr val="accent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20279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458200" cy="762000"/>
          </a:xfrm>
        </p:spPr>
        <p:txBody>
          <a:bodyPr>
            <a:normAutofit fontScale="90000"/>
          </a:bodyPr>
          <a:lstStyle/>
          <a:p>
            <a:r>
              <a:rPr lang="en-US" b="1" dirty="0" smtClean="0">
                <a:solidFill>
                  <a:schemeClr val="accent3"/>
                </a:solidFill>
              </a:rPr>
              <a:t>1891 CA Grape Growers Directory CCC</a:t>
            </a:r>
            <a:endParaRPr lang="en-US" b="1" dirty="0">
              <a:solidFill>
                <a:schemeClr val="accent3"/>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91566"/>
            <a:ext cx="8229600" cy="551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8111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8489950" cy="538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4346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443913" cy="56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43515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84994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2271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571" y="152400"/>
            <a:ext cx="8518281"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72" y="5410200"/>
            <a:ext cx="8521700"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2750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b="1" dirty="0" smtClean="0">
                <a:solidFill>
                  <a:schemeClr val="accent3"/>
                </a:solidFill>
                <a:effectLst>
                  <a:outerShdw blurRad="38100" dist="38100" dir="2700000" algn="tl">
                    <a:srgbClr val="000000">
                      <a:alpha val="43137"/>
                    </a:srgbClr>
                  </a:outerShdw>
                </a:effectLst>
              </a:rPr>
              <a:t>Rossi Family, Reliez Valley</a:t>
            </a:r>
            <a:endParaRPr lang="en-US" b="1" dirty="0">
              <a:solidFill>
                <a:schemeClr val="accent3"/>
              </a:solidFill>
              <a:effectLst>
                <a:outerShdw blurRad="38100" dist="38100" dir="2700000" algn="tl">
                  <a:srgbClr val="000000">
                    <a:alpha val="43137"/>
                  </a:srgbClr>
                </a:outerShdw>
              </a:effectLst>
            </a:endParaRPr>
          </a:p>
        </p:txBody>
      </p:sp>
      <p:pic>
        <p:nvPicPr>
          <p:cNvPr id="10242" name="Picture 2" descr="IMG_99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4756" y="4217510"/>
            <a:ext cx="3505201" cy="24430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lafayettehistory.org/wp-content/uploads/2013/01/Rossi-Family-1922-Serafino-and-Mary-with-children-Frank-Serafine-and-Angelo-in-his-mothers-arm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152" y="4217510"/>
            <a:ext cx="1920847" cy="2443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icture of Rossi - Historic Lafayet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4728" y="4237097"/>
            <a:ext cx="2857500" cy="24288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47700" y="1410325"/>
            <a:ext cx="7848600" cy="1938992"/>
          </a:xfrm>
          <a:prstGeom prst="rect">
            <a:avLst/>
          </a:prstGeom>
        </p:spPr>
        <p:txBody>
          <a:bodyPr wrap="square">
            <a:spAutoFit/>
          </a:bodyPr>
          <a:lstStyle/>
          <a:p>
            <a:r>
              <a:rPr lang="en-US" sz="3200" dirty="0" smtClean="0">
                <a:solidFill>
                  <a:srgbClr val="FFFF00"/>
                </a:solidFill>
              </a:rPr>
              <a:t>1907:</a:t>
            </a:r>
            <a:r>
              <a:rPr lang="en-US" sz="2400" dirty="0" smtClean="0"/>
              <a:t> </a:t>
            </a:r>
            <a:r>
              <a:rPr lang="en-US" sz="2200" dirty="0" smtClean="0"/>
              <a:t>Serafino </a:t>
            </a:r>
            <a:r>
              <a:rPr lang="en-US" sz="2200" dirty="0"/>
              <a:t>Rossi grew wine </a:t>
            </a:r>
            <a:r>
              <a:rPr lang="en-US" sz="2200" dirty="0" smtClean="0"/>
              <a:t>grapes, and other produce, at </a:t>
            </a:r>
            <a:r>
              <a:rPr lang="en-US" sz="2200" dirty="0"/>
              <a:t>a site now occupied by Reliez Valley Vineyards in Lafayette. </a:t>
            </a:r>
            <a:endParaRPr lang="en-US" sz="2200" dirty="0" smtClean="0"/>
          </a:p>
          <a:p>
            <a:r>
              <a:rPr lang="en-US" sz="2200" dirty="0"/>
              <a:t>The family sold </a:t>
            </a:r>
            <a:r>
              <a:rPr lang="en-US" sz="2200" dirty="0" smtClean="0"/>
              <a:t>their produce </a:t>
            </a:r>
            <a:r>
              <a:rPr lang="en-US" sz="2200" dirty="0"/>
              <a:t>in Oakland, </a:t>
            </a:r>
            <a:r>
              <a:rPr lang="en-US" sz="2200" dirty="0" smtClean="0"/>
              <a:t>but that took a </a:t>
            </a:r>
            <a:r>
              <a:rPr lang="en-US" sz="2200" dirty="0"/>
              <a:t>4 </a:t>
            </a:r>
            <a:r>
              <a:rPr lang="en-US" sz="2200" dirty="0" smtClean="0"/>
              <a:t>or 5 hour </a:t>
            </a:r>
            <a:r>
              <a:rPr lang="en-US" sz="2200" dirty="0"/>
              <a:t>journey up Fish Ranch Road or through the very narrow, recently opened tunnel.</a:t>
            </a:r>
          </a:p>
        </p:txBody>
      </p:sp>
    </p:spTree>
    <p:extLst>
      <p:ext uri="{BB962C8B-B14F-4D97-AF65-F5344CB8AC3E}">
        <p14:creationId xmlns:p14="http://schemas.microsoft.com/office/powerpoint/2010/main" val="33093461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9626" y="3595141"/>
            <a:ext cx="8305800" cy="3323987"/>
          </a:xfrm>
          <a:prstGeom prst="rect">
            <a:avLst/>
          </a:prstGeom>
        </p:spPr>
        <p:txBody>
          <a:bodyPr wrap="square">
            <a:spAutoFit/>
          </a:bodyPr>
          <a:lstStyle/>
          <a:p>
            <a:r>
              <a:rPr lang="en-US" sz="3200" dirty="0" smtClean="0">
                <a:solidFill>
                  <a:srgbClr val="FFFF00"/>
                </a:solidFill>
              </a:rPr>
              <a:t>1880:</a:t>
            </a:r>
            <a:r>
              <a:rPr lang="en-US" sz="2400" dirty="0" smtClean="0"/>
              <a:t>  </a:t>
            </a:r>
            <a:r>
              <a:rPr lang="en-US" sz="2200" dirty="0" smtClean="0"/>
              <a:t>The first disaster  for the CA wine industry was Phylloxera</a:t>
            </a:r>
            <a:r>
              <a:rPr lang="en-US" sz="2200" dirty="0"/>
              <a:t>,</a:t>
            </a:r>
            <a:r>
              <a:rPr lang="en-US" sz="2200" dirty="0" smtClean="0"/>
              <a:t> a microbe </a:t>
            </a:r>
            <a:r>
              <a:rPr lang="en-US" sz="2200" dirty="0"/>
              <a:t>that feeds on </a:t>
            </a:r>
            <a:r>
              <a:rPr lang="en-US" sz="2200" dirty="0" smtClean="0"/>
              <a:t>and destroys </a:t>
            </a:r>
            <a:r>
              <a:rPr lang="en-US" sz="2200" dirty="0"/>
              <a:t>the vines' roots. The infestation struck the Valley about the same time it was ruining French vineyards. All growers who could </a:t>
            </a:r>
            <a:r>
              <a:rPr lang="en-US" sz="2200" dirty="0" smtClean="0"/>
              <a:t>afford to replanted </a:t>
            </a:r>
            <a:r>
              <a:rPr lang="en-US" sz="2200" dirty="0"/>
              <a:t>their vineyards by grafting </a:t>
            </a:r>
            <a:r>
              <a:rPr lang="en-US" sz="2200" dirty="0" smtClean="0"/>
              <a:t>Muscat, </a:t>
            </a:r>
            <a:r>
              <a:rPr lang="en-US" sz="2200" dirty="0"/>
              <a:t>Tokay and other European stocks onto native American Phylloxera-resistant vines</a:t>
            </a:r>
            <a:r>
              <a:rPr lang="en-US" sz="2200" dirty="0" smtClean="0"/>
              <a:t>.</a:t>
            </a:r>
            <a:r>
              <a:rPr lang="en-US" sz="2200" dirty="0">
                <a:solidFill>
                  <a:schemeClr val="accent3"/>
                </a:solidFill>
              </a:rPr>
              <a:t> </a:t>
            </a:r>
            <a:r>
              <a:rPr lang="en-US" sz="2200" dirty="0" smtClean="0"/>
              <a:t>No one realized  until this point that European vines, not American vines, were the ones susceptible</a:t>
            </a:r>
            <a:r>
              <a:rPr lang="en-US" sz="2200" dirty="0"/>
              <a:t> </a:t>
            </a:r>
            <a:r>
              <a:rPr lang="en-US" sz="2200" dirty="0" smtClean="0"/>
              <a:t>to this microbe.</a:t>
            </a:r>
            <a:endParaRPr lang="en-US" sz="2200" dirty="0"/>
          </a:p>
          <a:p>
            <a:endParaRPr lang="en-US" sz="2400" dirty="0"/>
          </a:p>
        </p:txBody>
      </p:sp>
      <p:pic>
        <p:nvPicPr>
          <p:cNvPr id="4" name="Picture 3" descr="Dactylosphaera vitifolii 1 meyers 1888 v13 p621.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16397"/>
            <a:ext cx="2352954" cy="22235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228600"/>
            <a:ext cx="8229600" cy="1219200"/>
          </a:xfrm>
        </p:spPr>
        <p:txBody>
          <a:bodyPr>
            <a:normAutofit/>
          </a:bodyPr>
          <a:lstStyle/>
          <a:p>
            <a:r>
              <a:rPr lang="en-US" b="1" dirty="0" smtClean="0">
                <a:solidFill>
                  <a:schemeClr val="accent3"/>
                </a:solidFill>
                <a:effectLst>
                  <a:outerShdw blurRad="38100" dist="38100" dir="2700000" algn="tl">
                    <a:srgbClr val="000000">
                      <a:alpha val="43137"/>
                    </a:srgbClr>
                  </a:outerShdw>
                </a:effectLst>
              </a:rPr>
              <a:t>So What Happened?</a:t>
            </a:r>
            <a:endParaRPr lang="en-US" b="1" dirty="0">
              <a:solidFill>
                <a:schemeClr val="accent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37258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b="1" dirty="0" smtClean="0">
                <a:solidFill>
                  <a:schemeClr val="accent3"/>
                </a:solidFill>
                <a:effectLst>
                  <a:outerShdw blurRad="38100" dist="38100" dir="2700000" algn="tl">
                    <a:srgbClr val="000000">
                      <a:alpha val="43137"/>
                    </a:srgbClr>
                  </a:outerShdw>
                </a:effectLst>
              </a:rPr>
              <a:t>General Mariano Vallejo</a:t>
            </a:r>
            <a:endParaRPr lang="en-US" b="1" dirty="0">
              <a:solidFill>
                <a:schemeClr val="accent3"/>
              </a:solidFill>
              <a:effectLst>
                <a:outerShdw blurRad="38100" dist="38100" dir="2700000" algn="tl">
                  <a:srgbClr val="000000">
                    <a:alpha val="43137"/>
                  </a:srgbClr>
                </a:outerShdw>
              </a:effectLst>
            </a:endParaRPr>
          </a:p>
        </p:txBody>
      </p:sp>
      <p:sp>
        <p:nvSpPr>
          <p:cNvPr id="3" name="Rectangle 2"/>
          <p:cNvSpPr/>
          <p:nvPr/>
        </p:nvSpPr>
        <p:spPr>
          <a:xfrm>
            <a:off x="318408" y="1515854"/>
            <a:ext cx="8825592" cy="6186309"/>
          </a:xfrm>
          <a:prstGeom prst="rect">
            <a:avLst/>
          </a:prstGeom>
        </p:spPr>
        <p:txBody>
          <a:bodyPr wrap="square">
            <a:spAutoFit/>
          </a:bodyPr>
          <a:lstStyle/>
          <a:p>
            <a:pPr lvl="0"/>
            <a:r>
              <a:rPr lang="en-US" sz="3200" dirty="0">
                <a:solidFill>
                  <a:srgbClr val="FFFF00"/>
                </a:solidFill>
              </a:rPr>
              <a:t>1822</a:t>
            </a:r>
            <a:r>
              <a:rPr lang="en-US" sz="2400" dirty="0"/>
              <a:t> Mexico gains its independence from </a:t>
            </a:r>
          </a:p>
          <a:p>
            <a:pPr lvl="0"/>
            <a:r>
              <a:rPr lang="en-US" sz="2400" dirty="0"/>
              <a:t>Spain and takes over the 21 Spanish missions. </a:t>
            </a:r>
          </a:p>
          <a:p>
            <a:pPr lvl="0"/>
            <a:endParaRPr lang="en-US" sz="2400" dirty="0"/>
          </a:p>
          <a:p>
            <a:pPr lvl="0"/>
            <a:r>
              <a:rPr lang="en-US" sz="3200" dirty="0" smtClean="0">
                <a:solidFill>
                  <a:srgbClr val="FFFF00"/>
                </a:solidFill>
              </a:rPr>
              <a:t>1846:  </a:t>
            </a:r>
            <a:r>
              <a:rPr lang="en-US" sz="2400" dirty="0" smtClean="0"/>
              <a:t>Vallejo is the </a:t>
            </a:r>
            <a:r>
              <a:rPr lang="en-US" sz="2400" dirty="0"/>
              <a:t>Mexican military commander </a:t>
            </a:r>
            <a:endParaRPr lang="en-US" sz="2400" dirty="0" smtClean="0"/>
          </a:p>
          <a:p>
            <a:pPr lvl="0"/>
            <a:r>
              <a:rPr lang="en-US" sz="2400" dirty="0" smtClean="0"/>
              <a:t>of </a:t>
            </a:r>
            <a:r>
              <a:rPr lang="en-US" sz="2400" dirty="0"/>
              <a:t>northern </a:t>
            </a:r>
            <a:r>
              <a:rPr lang="en-US" sz="2400" dirty="0" smtClean="0"/>
              <a:t>California,</a:t>
            </a:r>
            <a:r>
              <a:rPr lang="en-US" sz="2400" dirty="0" smtClean="0">
                <a:solidFill>
                  <a:schemeClr val="accent3"/>
                </a:solidFill>
              </a:rPr>
              <a:t> </a:t>
            </a:r>
            <a:r>
              <a:rPr lang="en-US" sz="2400" dirty="0" smtClean="0"/>
              <a:t>but seemed to be favorable to an </a:t>
            </a:r>
          </a:p>
          <a:p>
            <a:pPr lvl="0"/>
            <a:r>
              <a:rPr lang="en-US" sz="2400" dirty="0" smtClean="0"/>
              <a:t>American California.  As commander he had received various </a:t>
            </a:r>
          </a:p>
          <a:p>
            <a:pPr lvl="0"/>
            <a:r>
              <a:rPr lang="en-US" sz="2400" dirty="0" smtClean="0"/>
              <a:t>land grants and has hundreds of acres of vines.  When Mexico withdraws, he is imprisoned, his land looted.  </a:t>
            </a:r>
          </a:p>
          <a:p>
            <a:pPr lvl="0"/>
            <a:endParaRPr lang="en-US" sz="2400" dirty="0" smtClean="0"/>
          </a:p>
          <a:p>
            <a:pPr lvl="0"/>
            <a:r>
              <a:rPr lang="en-US" sz="2400" dirty="0" smtClean="0"/>
              <a:t> </a:t>
            </a:r>
            <a:r>
              <a:rPr lang="en-US" sz="2400" dirty="0"/>
              <a:t>In </a:t>
            </a:r>
            <a:r>
              <a:rPr lang="en-US" sz="3200" dirty="0">
                <a:solidFill>
                  <a:srgbClr val="FFFF00"/>
                </a:solidFill>
              </a:rPr>
              <a:t>1848,</a:t>
            </a:r>
            <a:r>
              <a:rPr lang="en-US" sz="2400" dirty="0"/>
              <a:t> California became American territory after the </a:t>
            </a:r>
            <a:endParaRPr lang="en-US" sz="2400" dirty="0" smtClean="0"/>
          </a:p>
          <a:p>
            <a:pPr lvl="0"/>
            <a:r>
              <a:rPr lang="en-US" sz="2400" dirty="0" smtClean="0"/>
              <a:t>Mexican </a:t>
            </a:r>
            <a:r>
              <a:rPr lang="en-US" sz="2400" dirty="0"/>
              <a:t>American War, </a:t>
            </a:r>
            <a:r>
              <a:rPr lang="en-US" sz="2400" dirty="0" smtClean="0"/>
              <a:t>and became </a:t>
            </a:r>
            <a:r>
              <a:rPr lang="en-US" sz="2400" dirty="0"/>
              <a:t>the 31st state in </a:t>
            </a:r>
            <a:r>
              <a:rPr lang="en-US" sz="3200" dirty="0" smtClean="0">
                <a:solidFill>
                  <a:srgbClr val="FFFF00"/>
                </a:solidFill>
              </a:rPr>
              <a:t>1850.</a:t>
            </a:r>
          </a:p>
          <a:p>
            <a:pPr lvl="0"/>
            <a:endParaRPr lang="en-US" sz="2400" dirty="0" smtClean="0"/>
          </a:p>
          <a:p>
            <a:pPr lvl="0"/>
            <a:endParaRPr lang="en-US" sz="2400" dirty="0" smtClean="0"/>
          </a:p>
          <a:p>
            <a:pPr lvl="0"/>
            <a:r>
              <a:rPr lang="en-US" sz="2400" dirty="0" smtClean="0"/>
              <a:t>.  </a:t>
            </a:r>
            <a:endParaRPr lang="en-US" sz="2400" dirty="0"/>
          </a:p>
          <a:p>
            <a:pPr lvl="0"/>
            <a:r>
              <a:rPr lang="en-US" sz="2800" dirty="0" smtClean="0"/>
              <a:t> </a:t>
            </a:r>
            <a:endParaRPr lang="en-US" sz="2800" dirty="0"/>
          </a:p>
        </p:txBody>
      </p:sp>
      <p:pic>
        <p:nvPicPr>
          <p:cNvPr id="5" name="Picture 2" descr="Mariano Guadalupe Vallej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76200"/>
            <a:ext cx="1747158" cy="25193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7162800" y="2495356"/>
            <a:ext cx="1747158" cy="646331"/>
          </a:xfrm>
          <a:prstGeom prst="rect">
            <a:avLst/>
          </a:prstGeom>
        </p:spPr>
        <p:txBody>
          <a:bodyPr wrap="square">
            <a:spAutoFit/>
          </a:bodyPr>
          <a:lstStyle/>
          <a:p>
            <a:r>
              <a:rPr lang="en-US" dirty="0"/>
              <a:t>Mariano Vallejo</a:t>
            </a:r>
          </a:p>
          <a:p>
            <a:r>
              <a:rPr lang="en-US" dirty="0"/>
              <a:t>     1807-1890</a:t>
            </a:r>
          </a:p>
        </p:txBody>
      </p:sp>
    </p:spTree>
    <p:extLst>
      <p:ext uri="{BB962C8B-B14F-4D97-AF65-F5344CB8AC3E}">
        <p14:creationId xmlns:p14="http://schemas.microsoft.com/office/powerpoint/2010/main" val="24003733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d/d5/5_Prohibition_Disposal%289%29.jpg/220px-5_Prohibition_Disposal%289%29.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7650"/>
            <a:ext cx="3733800" cy="27127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0955" y="2987594"/>
            <a:ext cx="8774243" cy="3785652"/>
          </a:xfrm>
          <a:prstGeom prst="rect">
            <a:avLst/>
          </a:prstGeom>
        </p:spPr>
        <p:txBody>
          <a:bodyPr wrap="square">
            <a:spAutoFit/>
          </a:bodyPr>
          <a:lstStyle/>
          <a:p>
            <a:r>
              <a:rPr lang="en-US" sz="3200" dirty="0" smtClean="0">
                <a:solidFill>
                  <a:srgbClr val="FFFF00"/>
                </a:solidFill>
              </a:rPr>
              <a:t>1920:  </a:t>
            </a:r>
            <a:r>
              <a:rPr lang="en-US" sz="2200" dirty="0" smtClean="0"/>
              <a:t>The </a:t>
            </a:r>
            <a:r>
              <a:rPr lang="en-US" sz="2200" dirty="0"/>
              <a:t>second </a:t>
            </a:r>
            <a:r>
              <a:rPr lang="en-US" sz="2200" dirty="0" smtClean="0"/>
              <a:t>disaster for the wine industry </a:t>
            </a:r>
            <a:r>
              <a:rPr lang="en-US" sz="2200" dirty="0"/>
              <a:t>was the Prohibition </a:t>
            </a:r>
            <a:r>
              <a:rPr lang="en-US" sz="2200" dirty="0" smtClean="0"/>
              <a:t>Act which forced most wineries to close. 33 States had gone “dry” by the start of World War 1. </a:t>
            </a:r>
          </a:p>
          <a:p>
            <a:endParaRPr lang="en-US" sz="2200" dirty="0" smtClean="0"/>
          </a:p>
          <a:p>
            <a:r>
              <a:rPr lang="en-US" sz="2200" dirty="0" smtClean="0"/>
              <a:t>Otherwise law abiding citizens soon became bootleggers and home wine makers.</a:t>
            </a:r>
          </a:p>
          <a:p>
            <a:endParaRPr lang="en-US" sz="2200" dirty="0" smtClean="0"/>
          </a:p>
          <a:p>
            <a:r>
              <a:rPr lang="en-US" sz="2200" dirty="0" smtClean="0"/>
              <a:t>But most growers replaced quality wine varietals with table variety grapes which transported well, but gave California an abundance of poor wine grapes until</a:t>
            </a:r>
            <a:r>
              <a:rPr lang="en-US" sz="2400" dirty="0" smtClean="0"/>
              <a:t> </a:t>
            </a:r>
            <a:r>
              <a:rPr lang="en-US" sz="3200" dirty="0" smtClean="0">
                <a:solidFill>
                  <a:srgbClr val="FFFF00"/>
                </a:solidFill>
              </a:rPr>
              <a:t>1971</a:t>
            </a:r>
            <a:r>
              <a:rPr lang="en-US" sz="2400" dirty="0" smtClean="0"/>
              <a:t>.</a:t>
            </a:r>
            <a:endParaRPr lang="en-US" sz="2400" dirty="0"/>
          </a:p>
        </p:txBody>
      </p:sp>
      <p:pic>
        <p:nvPicPr>
          <p:cNvPr id="2" name="Picture 2" descr="C:\Users\Leslie\Desktop\Prohibi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8077" y="266700"/>
            <a:ext cx="3773923" cy="262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0338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066800"/>
            <a:ext cx="8229600" cy="5181600"/>
          </a:xfrm>
        </p:spPr>
        <p:txBody>
          <a:bodyPr>
            <a:normAutofit fontScale="25000" lnSpcReduction="20000"/>
          </a:bodyPr>
          <a:lstStyle/>
          <a:p>
            <a:endParaRPr lang="en-US" dirty="0"/>
          </a:p>
          <a:p>
            <a:pPr marL="0" indent="0">
              <a:buNone/>
            </a:pPr>
            <a:r>
              <a:rPr lang="en-US" sz="9600" dirty="0" smtClean="0"/>
              <a:t>Before </a:t>
            </a:r>
            <a:r>
              <a:rPr lang="en-US" sz="12800" dirty="0">
                <a:solidFill>
                  <a:srgbClr val="FFFF00"/>
                </a:solidFill>
              </a:rPr>
              <a:t>1920,</a:t>
            </a:r>
            <a:r>
              <a:rPr lang="en-US" sz="9600" dirty="0"/>
              <a:t> there were more than 2,500 commercial wineries in the United States. Less than 100 survived as winemaking operations to </a:t>
            </a:r>
            <a:r>
              <a:rPr lang="en-US" sz="12800" dirty="0">
                <a:solidFill>
                  <a:srgbClr val="FFFF00"/>
                </a:solidFill>
              </a:rPr>
              <a:t>1933</a:t>
            </a:r>
            <a:r>
              <a:rPr lang="en-US" sz="9600" dirty="0"/>
              <a:t>. By </a:t>
            </a:r>
            <a:r>
              <a:rPr lang="en-US" sz="12800" dirty="0">
                <a:solidFill>
                  <a:srgbClr val="FFFF00"/>
                </a:solidFill>
              </a:rPr>
              <a:t>1960</a:t>
            </a:r>
            <a:r>
              <a:rPr lang="en-US" sz="9600" dirty="0"/>
              <a:t>, that number had grown to only 271. California had 713 bonded wineries before Prohibition; it took more than half a century, until </a:t>
            </a:r>
            <a:r>
              <a:rPr lang="en-US" sz="12800" dirty="0">
                <a:solidFill>
                  <a:srgbClr val="FFFF00"/>
                </a:solidFill>
              </a:rPr>
              <a:t>1986</a:t>
            </a:r>
            <a:r>
              <a:rPr lang="en-US" sz="9600" dirty="0"/>
              <a:t>, before that many were again operating. </a:t>
            </a:r>
            <a:endParaRPr lang="en-US" sz="9600" dirty="0" smtClean="0"/>
          </a:p>
          <a:p>
            <a:pPr marL="0" indent="0">
              <a:buNone/>
            </a:pPr>
            <a:endParaRPr lang="en-US" sz="9600" dirty="0" smtClean="0"/>
          </a:p>
          <a:p>
            <a:pPr marL="0" indent="0">
              <a:buNone/>
            </a:pPr>
            <a:r>
              <a:rPr lang="en-US" sz="9600" dirty="0" smtClean="0"/>
              <a:t>After </a:t>
            </a:r>
            <a:r>
              <a:rPr lang="en-US" sz="9600" dirty="0"/>
              <a:t>Prohibition ended, wine production grew steadily, from 200,000 gallons a year in </a:t>
            </a:r>
            <a:r>
              <a:rPr lang="en-US" sz="12800" dirty="0">
                <a:solidFill>
                  <a:srgbClr val="FFFF00"/>
                </a:solidFill>
              </a:rPr>
              <a:t>1937</a:t>
            </a:r>
            <a:r>
              <a:rPr lang="en-US" sz="9600" dirty="0"/>
              <a:t> to more than 40 million gallons in </a:t>
            </a:r>
            <a:r>
              <a:rPr lang="en-US" sz="12800" dirty="0" smtClean="0">
                <a:solidFill>
                  <a:srgbClr val="FFFF00"/>
                </a:solidFill>
              </a:rPr>
              <a:t>1986.</a:t>
            </a:r>
          </a:p>
          <a:p>
            <a:pPr marL="0" indent="0">
              <a:buNone/>
            </a:pPr>
            <a:endParaRPr lang="en-US" sz="9600" dirty="0" smtClean="0"/>
          </a:p>
          <a:p>
            <a:pPr marL="0" indent="0">
              <a:buNone/>
            </a:pPr>
            <a:endParaRPr lang="en-US" sz="9600" dirty="0">
              <a:solidFill>
                <a:srgbClr val="FFFF00"/>
              </a:solidFill>
            </a:endParaRPr>
          </a:p>
          <a:p>
            <a:pPr marL="0" indent="0">
              <a:buNone/>
            </a:pPr>
            <a:endParaRPr lang="en-US" sz="9600" dirty="0" smtClean="0"/>
          </a:p>
          <a:p>
            <a:endParaRPr lang="en-US" dirty="0" smtClean="0"/>
          </a:p>
          <a:p>
            <a:endParaRPr lang="en-US" dirty="0"/>
          </a:p>
        </p:txBody>
      </p:sp>
      <p:sp>
        <p:nvSpPr>
          <p:cNvPr id="3" name="Title 2"/>
          <p:cNvSpPr>
            <a:spLocks noGrp="1"/>
          </p:cNvSpPr>
          <p:nvPr>
            <p:ph type="title"/>
          </p:nvPr>
        </p:nvSpPr>
        <p:spPr>
          <a:xfrm>
            <a:off x="457200" y="152400"/>
            <a:ext cx="8229600" cy="762000"/>
          </a:xfrm>
        </p:spPr>
        <p:txBody>
          <a:bodyPr/>
          <a:lstStyle/>
          <a:p>
            <a:r>
              <a:rPr lang="en-US" b="1" dirty="0" smtClean="0">
                <a:solidFill>
                  <a:schemeClr val="accent3"/>
                </a:solidFill>
                <a:effectLst>
                  <a:outerShdw blurRad="38100" dist="38100" dir="2700000" algn="tl">
                    <a:srgbClr val="000000">
                      <a:alpha val="43137"/>
                    </a:srgbClr>
                  </a:outerShdw>
                </a:effectLst>
              </a:rPr>
              <a:t>After Effects</a:t>
            </a:r>
            <a:endParaRPr lang="en-US" b="1" dirty="0">
              <a:solidFill>
                <a:schemeClr val="accent3"/>
              </a:solidFill>
              <a:effectLst>
                <a:outerShdw blurRad="38100" dist="38100" dir="2700000" algn="tl">
                  <a:srgbClr val="000000">
                    <a:alpha val="43137"/>
                  </a:srgbClr>
                </a:outerShdw>
              </a:effectLst>
            </a:endParaRPr>
          </a:p>
        </p:txBody>
      </p:sp>
      <p:pic>
        <p:nvPicPr>
          <p:cNvPr id="2050" name="Picture 2" descr="C:\Users\Leslie\Desktop\imagesAR3X3M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560058"/>
            <a:ext cx="2895600" cy="203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1531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4534" y="1219200"/>
            <a:ext cx="6248400" cy="5252715"/>
          </a:xfrm>
        </p:spPr>
        <p:txBody>
          <a:bodyPr>
            <a:normAutofit fontScale="92500"/>
          </a:bodyPr>
          <a:lstStyle/>
          <a:p>
            <a:pPr marL="0" indent="0">
              <a:buNone/>
            </a:pPr>
            <a:r>
              <a:rPr lang="en-US" sz="2400" dirty="0" smtClean="0"/>
              <a:t>Following Prohibition, Brother Timothy </a:t>
            </a:r>
            <a:r>
              <a:rPr lang="en-US" sz="2400" dirty="0" err="1" smtClean="0"/>
              <a:t>Diener</a:t>
            </a:r>
            <a:r>
              <a:rPr lang="en-US" sz="2400" dirty="0" smtClean="0"/>
              <a:t>, became the winemaker for Christian Brothers, making sacramental wine. He attended </a:t>
            </a:r>
            <a:r>
              <a:rPr lang="en-US" sz="2400" dirty="0"/>
              <a:t>St. Mary's College in Moraga </a:t>
            </a:r>
            <a:r>
              <a:rPr lang="en-US" sz="2400" dirty="0" smtClean="0"/>
              <a:t>but before finishing his education, he got sidetracked </a:t>
            </a:r>
            <a:r>
              <a:rPr lang="en-US" sz="2400" dirty="0"/>
              <a:t>by a winemaking assignment that </a:t>
            </a:r>
            <a:r>
              <a:rPr lang="en-US" sz="2400" dirty="0" smtClean="0"/>
              <a:t>then became a career that lasted for more </a:t>
            </a:r>
            <a:r>
              <a:rPr lang="en-US" sz="2400" dirty="0"/>
              <a:t>than half a century</a:t>
            </a:r>
            <a:r>
              <a:rPr lang="en-US" sz="2400" dirty="0" smtClean="0"/>
              <a:t>.</a:t>
            </a:r>
          </a:p>
          <a:p>
            <a:pPr marL="0" indent="0">
              <a:buNone/>
            </a:pPr>
            <a:endParaRPr lang="en-US" sz="2400" dirty="0"/>
          </a:p>
          <a:p>
            <a:pPr marL="0" indent="0">
              <a:buNone/>
            </a:pPr>
            <a:r>
              <a:rPr lang="en-US" sz="2400" dirty="0"/>
              <a:t>Many famous Napa/Sonoma wineries </a:t>
            </a:r>
            <a:r>
              <a:rPr lang="en-US" sz="2400" dirty="0" smtClean="0"/>
              <a:t>began as a result of his ideas.</a:t>
            </a:r>
          </a:p>
          <a:p>
            <a:pPr marL="0" indent="0">
              <a:buNone/>
            </a:pPr>
            <a:endParaRPr lang="en-US" sz="2400" dirty="0"/>
          </a:p>
          <a:p>
            <a:pPr marL="0" indent="0">
              <a:buNone/>
            </a:pPr>
            <a:r>
              <a:rPr lang="en-US" sz="2400" dirty="0" smtClean="0"/>
              <a:t>One rumor states that Hacienda </a:t>
            </a:r>
            <a:r>
              <a:rPr lang="en-US" sz="2400" dirty="0"/>
              <a:t>de las Flores in Moraga was, for many years, the headquarters of Christian Brothers. </a:t>
            </a:r>
          </a:p>
          <a:p>
            <a:endParaRPr lang="en-US" dirty="0"/>
          </a:p>
        </p:txBody>
      </p:sp>
      <p:sp>
        <p:nvSpPr>
          <p:cNvPr id="2" name="Title 1"/>
          <p:cNvSpPr>
            <a:spLocks noGrp="1"/>
          </p:cNvSpPr>
          <p:nvPr>
            <p:ph type="title"/>
          </p:nvPr>
        </p:nvSpPr>
        <p:spPr>
          <a:xfrm>
            <a:off x="304800" y="-152400"/>
            <a:ext cx="8229600" cy="1219200"/>
          </a:xfrm>
        </p:spPr>
        <p:txBody>
          <a:bodyPr/>
          <a:lstStyle/>
          <a:p>
            <a:r>
              <a:rPr lang="en-US" b="1" dirty="0" smtClean="0">
                <a:solidFill>
                  <a:schemeClr val="accent3"/>
                </a:solidFill>
                <a:effectLst>
                  <a:outerShdw blurRad="38100" dist="38100" dir="2700000" algn="tl">
                    <a:srgbClr val="000000">
                      <a:alpha val="43137"/>
                    </a:srgbClr>
                  </a:outerShdw>
                </a:effectLst>
              </a:rPr>
              <a:t>Following Prohibition</a:t>
            </a:r>
            <a:endParaRPr lang="en-US" b="1" dirty="0">
              <a:solidFill>
                <a:schemeClr val="accent3"/>
              </a:solidFill>
              <a:effectLst>
                <a:outerShdw blurRad="38100" dist="38100" dir="2700000" algn="tl">
                  <a:srgbClr val="000000">
                    <a:alpha val="43137"/>
                  </a:srgbClr>
                </a:outerShdw>
              </a:effectLst>
            </a:endParaRPr>
          </a:p>
        </p:txBody>
      </p:sp>
      <p:pic>
        <p:nvPicPr>
          <p:cNvPr id="1026" name="Picture 2" descr="http://www.trbimg.com/img-53485b7c/turbine/brother-timothy-diener-20140411/1665/1300x1665">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3352800"/>
            <a:ext cx="2390548" cy="30602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www.stmarys-ca.edu/sites/default/files/styles/header/public/Brother%20Tim%20barrels_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0268" y="457200"/>
            <a:ext cx="2461328" cy="1524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0459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457200" y="2438400"/>
            <a:ext cx="8229600" cy="4572000"/>
          </a:xfrm>
        </p:spPr>
        <p:txBody>
          <a:bodyPr>
            <a:normAutofit fontScale="85000" lnSpcReduction="20000"/>
          </a:bodyPr>
          <a:lstStyle/>
          <a:p>
            <a:pPr marL="0" indent="0">
              <a:buNone/>
            </a:pPr>
            <a:r>
              <a:rPr lang="en-US" dirty="0" smtClean="0"/>
              <a:t>Prohibition </a:t>
            </a:r>
            <a:r>
              <a:rPr lang="en-US" dirty="0"/>
              <a:t>led to the closure of 95 percent of all wineries in the United States, including most Contra Costa wineries. Some wine grape growers survived by putting their fruit on trains to Canada and the East Coast to be used for home winemaking, which remained legal and became one of America's favorite </a:t>
            </a:r>
            <a:r>
              <a:rPr lang="en-US" dirty="0" smtClean="0"/>
              <a:t>pastimes.</a:t>
            </a:r>
          </a:p>
          <a:p>
            <a:pPr marL="0" indent="0">
              <a:buNone/>
            </a:pPr>
            <a:endParaRPr lang="en-US" dirty="0" smtClean="0"/>
          </a:p>
          <a:p>
            <a:pPr marL="0" indent="0">
              <a:buNone/>
            </a:pPr>
            <a:r>
              <a:rPr lang="en-US" dirty="0" smtClean="0"/>
              <a:t>Christian Brothers continued to make sacramental wines through Prohibition, producing more than 80,000 barrels in 1925, but their winery in Martinez burned in 1937.</a:t>
            </a:r>
          </a:p>
          <a:p>
            <a:pPr marL="0" indent="0">
              <a:buNone/>
            </a:pPr>
            <a:endParaRPr lang="en-US" dirty="0" smtClean="0"/>
          </a:p>
          <a:p>
            <a:pPr marL="0" indent="0">
              <a:buNone/>
            </a:pPr>
            <a:r>
              <a:rPr lang="en-US" dirty="0" smtClean="0"/>
              <a:t>After </a:t>
            </a:r>
            <a:r>
              <a:rPr lang="en-US" dirty="0"/>
              <a:t>Prohibition was repealed, wineries began to open again in Contra Costa County, </a:t>
            </a:r>
            <a:r>
              <a:rPr lang="en-US" dirty="0" smtClean="0"/>
              <a:t>including:  </a:t>
            </a:r>
            <a:r>
              <a:rPr lang="en-US" b="1" u="sng" dirty="0" err="1" smtClean="0">
                <a:solidFill>
                  <a:schemeClr val="bg2"/>
                </a:solidFill>
              </a:rPr>
              <a:t>Digardi</a:t>
            </a:r>
            <a:r>
              <a:rPr lang="en-US" b="1" u="sng" dirty="0" smtClean="0">
                <a:solidFill>
                  <a:schemeClr val="bg2"/>
                </a:solidFill>
              </a:rPr>
              <a:t> </a:t>
            </a:r>
            <a:r>
              <a:rPr lang="en-US" b="1" u="sng" dirty="0">
                <a:solidFill>
                  <a:schemeClr val="bg2"/>
                </a:solidFill>
              </a:rPr>
              <a:t>Winery, </a:t>
            </a:r>
            <a:r>
              <a:rPr lang="en-US" b="1" u="sng" dirty="0" smtClean="0">
                <a:solidFill>
                  <a:schemeClr val="bg2"/>
                </a:solidFill>
              </a:rPr>
              <a:t> </a:t>
            </a:r>
            <a:r>
              <a:rPr lang="en-US" b="1" u="sng" dirty="0" err="1" smtClean="0">
                <a:solidFill>
                  <a:schemeClr val="bg2"/>
                </a:solidFill>
              </a:rPr>
              <a:t>Viano</a:t>
            </a:r>
            <a:r>
              <a:rPr lang="en-US" b="1" u="sng" dirty="0" smtClean="0">
                <a:solidFill>
                  <a:schemeClr val="bg2"/>
                </a:solidFill>
              </a:rPr>
              <a:t> </a:t>
            </a:r>
            <a:r>
              <a:rPr lang="en-US" b="1" u="sng" dirty="0">
                <a:solidFill>
                  <a:schemeClr val="bg2"/>
                </a:solidFill>
              </a:rPr>
              <a:t>Vineyards and the </a:t>
            </a:r>
            <a:r>
              <a:rPr lang="en-US" b="1" u="sng" dirty="0" smtClean="0">
                <a:solidFill>
                  <a:schemeClr val="bg2"/>
                </a:solidFill>
              </a:rPr>
              <a:t>J</a:t>
            </a:r>
            <a:r>
              <a:rPr lang="en-US" b="1" u="sng" dirty="0">
                <a:solidFill>
                  <a:schemeClr val="bg2"/>
                </a:solidFill>
              </a:rPr>
              <a:t>. Gonsalves Winery. </a:t>
            </a:r>
            <a:r>
              <a:rPr lang="en-US" b="1" u="sng" dirty="0"/>
              <a:t>Viano Vineyards </a:t>
            </a:r>
            <a:r>
              <a:rPr lang="en-US" dirty="0"/>
              <a:t>has been making wine at their family winery ever since.</a:t>
            </a:r>
          </a:p>
          <a:p>
            <a:endParaRPr lang="en-US" dirty="0"/>
          </a:p>
        </p:txBody>
      </p:sp>
      <p:pic>
        <p:nvPicPr>
          <p:cNvPr id="3074" name="Picture 2" descr="C:\Users\Leslie\Desktop\Raid_at_elk_la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999" y="228600"/>
            <a:ext cx="3509209" cy="21335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6992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90600"/>
          </a:xfrm>
        </p:spPr>
        <p:txBody>
          <a:bodyPr>
            <a:normAutofit fontScale="90000"/>
          </a:bodyPr>
          <a:lstStyle/>
          <a:p>
            <a:r>
              <a:rPr lang="en-US" b="1" dirty="0" smtClean="0">
                <a:solidFill>
                  <a:schemeClr val="accent3"/>
                </a:solidFill>
                <a:effectLst>
                  <a:outerShdw blurRad="38100" dist="38100" dir="2700000" algn="tl">
                    <a:srgbClr val="000000">
                      <a:alpha val="43137"/>
                    </a:srgbClr>
                  </a:outerShdw>
                </a:effectLst>
              </a:rPr>
              <a:t>13 Historic, Still Operating Vineyards </a:t>
            </a:r>
            <a:endParaRPr lang="en-US" b="1" dirty="0">
              <a:solidFill>
                <a:schemeClr val="accent3"/>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1371600" y="1143000"/>
            <a:ext cx="5943600" cy="4572000"/>
          </a:xfrm>
          <a:ln>
            <a:solidFill>
              <a:schemeClr val="tx1"/>
            </a:solidFill>
          </a:ln>
        </p:spPr>
        <p:txBody>
          <a:bodyPr>
            <a:normAutofit fontScale="85000" lnSpcReduction="20000"/>
          </a:bodyPr>
          <a:lstStyle/>
          <a:p>
            <a:r>
              <a:rPr lang="en-US" dirty="0" smtClean="0"/>
              <a:t>Big Break:  1910 – now Cline</a:t>
            </a:r>
          </a:p>
          <a:p>
            <a:r>
              <a:rPr lang="en-US" dirty="0" smtClean="0"/>
              <a:t>Bridgehead:  1900 – now Cline</a:t>
            </a:r>
          </a:p>
          <a:p>
            <a:r>
              <a:rPr lang="en-US" dirty="0" smtClean="0"/>
              <a:t>Carla’s:  1900 – now Rosenblum</a:t>
            </a:r>
          </a:p>
          <a:p>
            <a:r>
              <a:rPr lang="en-US" dirty="0" smtClean="0"/>
              <a:t>Del Barba:  ? – now Neyers</a:t>
            </a:r>
          </a:p>
          <a:p>
            <a:r>
              <a:rPr lang="en-US" dirty="0" smtClean="0"/>
              <a:t>Duarte:  1890 – now Rosenblum &amp; Turley</a:t>
            </a:r>
          </a:p>
          <a:p>
            <a:r>
              <a:rPr lang="en-US" dirty="0" smtClean="0"/>
              <a:t>Evangehlo:  1910 – now Cline, Neyers, Turley</a:t>
            </a:r>
          </a:p>
          <a:p>
            <a:r>
              <a:rPr lang="en-US" dirty="0" smtClean="0"/>
              <a:t>Live Oak:  1890 – now Cline</a:t>
            </a:r>
          </a:p>
          <a:p>
            <a:r>
              <a:rPr lang="en-US" dirty="0" smtClean="0"/>
              <a:t>Mori:  1930 – now Turley</a:t>
            </a:r>
          </a:p>
          <a:p>
            <a:r>
              <a:rPr lang="en-US" dirty="0" smtClean="0"/>
              <a:t>Pato:  1940 – now Phinney &amp; Neyers</a:t>
            </a:r>
          </a:p>
          <a:p>
            <a:r>
              <a:rPr lang="en-US" dirty="0" smtClean="0"/>
              <a:t>Planchon:  1900 – now Franus &amp; Rosenblum</a:t>
            </a:r>
          </a:p>
          <a:p>
            <a:r>
              <a:rPr lang="en-US" dirty="0" smtClean="0"/>
              <a:t>Salvador:  1890 – now Turley</a:t>
            </a:r>
          </a:p>
          <a:p>
            <a:r>
              <a:rPr lang="en-US" dirty="0" smtClean="0"/>
              <a:t>Small Berry:  1910 – now Cline</a:t>
            </a:r>
          </a:p>
          <a:p>
            <a:r>
              <a:rPr lang="en-US" dirty="0" smtClean="0"/>
              <a:t>Spinelli:  ? </a:t>
            </a:r>
            <a:r>
              <a:rPr lang="en-US" dirty="0"/>
              <a:t> </a:t>
            </a:r>
            <a:r>
              <a:rPr lang="en-US" dirty="0" smtClean="0"/>
              <a:t>- Now Three Wine Co. &amp; </a:t>
            </a:r>
            <a:r>
              <a:rPr lang="en-US" dirty="0" err="1" smtClean="0"/>
              <a:t>Trinitas</a:t>
            </a:r>
            <a:endParaRPr lang="en-US" dirty="0"/>
          </a:p>
        </p:txBody>
      </p:sp>
    </p:spTree>
    <p:extLst>
      <p:ext uri="{BB962C8B-B14F-4D97-AF65-F5344CB8AC3E}">
        <p14:creationId xmlns:p14="http://schemas.microsoft.com/office/powerpoint/2010/main" val="1451575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eslie\Desktop\Narly Vi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68" y="1754313"/>
            <a:ext cx="4438150" cy="25839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eslie\Desktop\PaganiRanch_DSC136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918" y="1763731"/>
            <a:ext cx="2064939" cy="25856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Leslie\Desktop\Puccin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2201" y="4333127"/>
            <a:ext cx="2666410" cy="212942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Leslie\Desktop\Evangehl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919" y="4351963"/>
            <a:ext cx="3073256" cy="21105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Leslie\Desktop\CasaSantinaMaria_DSC142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1857" y="1817543"/>
            <a:ext cx="1670318" cy="25318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7260" y="304800"/>
            <a:ext cx="8618139" cy="1107996"/>
          </a:xfrm>
          <a:prstGeom prst="rect">
            <a:avLst/>
          </a:prstGeom>
        </p:spPr>
        <p:txBody>
          <a:bodyPr wrap="square">
            <a:spAutoFit/>
          </a:bodyPr>
          <a:lstStyle/>
          <a:p>
            <a:r>
              <a:rPr lang="en-US" sz="2200" dirty="0"/>
              <a:t>Cline Cellars has a 100-year old-vineyard of Mourvedre near Oakley that represents much of California's supply of this varietal that was once widely grown in Contra Costa. </a:t>
            </a:r>
          </a:p>
        </p:txBody>
      </p:sp>
      <p:pic>
        <p:nvPicPr>
          <p:cNvPr id="2057" name="Picture 9" descr="C:\Users\Leslie\Desktop\CasaSantinaMaria_DSC061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768" y="4356244"/>
            <a:ext cx="2449152" cy="209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809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7056" y="-12560"/>
            <a:ext cx="8229600" cy="990600"/>
          </a:xfrm>
        </p:spPr>
        <p:txBody>
          <a:bodyPr/>
          <a:lstStyle/>
          <a:p>
            <a:r>
              <a:rPr lang="en-US" b="1" dirty="0">
                <a:solidFill>
                  <a:schemeClr val="accent3"/>
                </a:solidFill>
                <a:effectLst>
                  <a:outerShdw blurRad="38100" dist="38100" dir="2700000" algn="tl">
                    <a:srgbClr val="000000">
                      <a:alpha val="43137"/>
                    </a:srgbClr>
                  </a:outerShdw>
                </a:effectLst>
              </a:rPr>
              <a:t>Alhambra Valley Today</a:t>
            </a:r>
          </a:p>
        </p:txBody>
      </p:sp>
      <p:pic>
        <p:nvPicPr>
          <p:cNvPr id="4" name="Picture 2" descr="http://www.martinezhistory.org/History/martinezhistory/viano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24" y="2032000"/>
            <a:ext cx="2483386" cy="320956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Leslie\Desktop\CLIMBING MONKEY.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200400" y="2021228"/>
            <a:ext cx="2704964" cy="156972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Leslie\Desktop\Alhambra Valle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032000"/>
            <a:ext cx="2476500" cy="3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3616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90600"/>
          </a:xfrm>
        </p:spPr>
        <p:txBody>
          <a:bodyPr/>
          <a:lstStyle/>
          <a:p>
            <a:r>
              <a:rPr lang="en-US" b="1" dirty="0" smtClean="0">
                <a:solidFill>
                  <a:schemeClr val="accent3"/>
                </a:solidFill>
                <a:effectLst>
                  <a:outerShdw blurRad="38100" dist="38100" dir="2700000" algn="tl">
                    <a:srgbClr val="000000">
                      <a:alpha val="43137"/>
                    </a:srgbClr>
                  </a:outerShdw>
                </a:effectLst>
              </a:rPr>
              <a:t>Current California AVA’s</a:t>
            </a:r>
            <a:endParaRPr lang="en-US" b="1" dirty="0">
              <a:solidFill>
                <a:schemeClr val="accent3"/>
              </a:solidFill>
              <a:effectLst>
                <a:outerShdw blurRad="38100" dist="38100" dir="2700000" algn="tl">
                  <a:srgbClr val="000000">
                    <a:alpha val="43137"/>
                  </a:srgbClr>
                </a:outerShdw>
              </a:effectLst>
            </a:endParaRPr>
          </a:p>
        </p:txBody>
      </p:sp>
      <p:pic>
        <p:nvPicPr>
          <p:cNvPr id="3074" name="Picture 2" descr="C:\Users\Leslie\Desktop\Californian_wine_regions_map.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990600"/>
            <a:ext cx="4191000" cy="5419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7551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Leslie\AppData\Local\Microsoft\Windows\Temporary Internet Files\Content.Outlook\1JK5KGPP\photo 1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962007"/>
            <a:ext cx="2962727" cy="22220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7" name="Picture 3" descr="C:\Users\Leslie\AppData\Local\Microsoft\Windows\Temporary Internet Files\Content.Outlook\1JK5KGPP\photo 4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116" y="3844501"/>
            <a:ext cx="3213483" cy="24101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8" name="Picture 4" descr="C:\Users\Leslie\AppData\Local\Microsoft\Windows\Temporary Internet Files\Content.Outlook\1JK5KGPP\photo 2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931" y="1809189"/>
            <a:ext cx="2892196" cy="21691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9" name="Picture 5" descr="C:\Users\Leslie\AppData\Local\Microsoft\Windows\Temporary Internet Files\Content.Outlook\1JK5KGPP\photo 3 (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116" y="1681096"/>
            <a:ext cx="3061083" cy="20348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838200"/>
          </a:xfrm>
        </p:spPr>
        <p:txBody>
          <a:bodyPr/>
          <a:lstStyle/>
          <a:p>
            <a:pPr algn="ctr"/>
            <a:r>
              <a:rPr lang="en-US" b="1" dirty="0" smtClean="0">
                <a:solidFill>
                  <a:schemeClr val="accent3"/>
                </a:solidFill>
                <a:effectLst>
                  <a:outerShdw blurRad="38100" dist="38100" dir="2700000" algn="tl">
                    <a:srgbClr val="000000">
                      <a:alpha val="43137"/>
                    </a:srgbClr>
                  </a:outerShdw>
                </a:effectLst>
              </a:rPr>
              <a:t>First LWGA General Meeting 2005</a:t>
            </a:r>
            <a:endParaRPr lang="en-US" b="1" dirty="0">
              <a:solidFill>
                <a:schemeClr val="accent3"/>
              </a:solidFill>
              <a:effectLst>
                <a:outerShdw blurRad="38100" dist="38100" dir="2700000" algn="tl">
                  <a:srgbClr val="000000">
                    <a:alpha val="43137"/>
                  </a:srgbClr>
                </a:outerShdw>
              </a:effectLst>
            </a:endParaRPr>
          </a:p>
        </p:txBody>
      </p:sp>
      <p:sp>
        <p:nvSpPr>
          <p:cNvPr id="3" name="TextBox 2"/>
          <p:cNvSpPr txBox="1"/>
          <p:nvPr/>
        </p:nvSpPr>
        <p:spPr>
          <a:xfrm>
            <a:off x="2050029" y="1143000"/>
            <a:ext cx="5101839" cy="369332"/>
          </a:xfrm>
          <a:prstGeom prst="rect">
            <a:avLst/>
          </a:prstGeom>
          <a:noFill/>
        </p:spPr>
        <p:txBody>
          <a:bodyPr wrap="square" rtlCol="0">
            <a:spAutoFit/>
          </a:bodyPr>
          <a:lstStyle/>
          <a:p>
            <a:pPr algn="ctr"/>
            <a:r>
              <a:rPr lang="en-US" dirty="0" smtClean="0"/>
              <a:t>Conceived by Joao Magalhaes &amp; David Parker</a:t>
            </a:r>
            <a:endParaRPr lang="en-US" dirty="0"/>
          </a:p>
        </p:txBody>
      </p:sp>
    </p:spTree>
    <p:extLst>
      <p:ext uri="{BB962C8B-B14F-4D97-AF65-F5344CB8AC3E}">
        <p14:creationId xmlns:p14="http://schemas.microsoft.com/office/powerpoint/2010/main" val="2012696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268"/>
                                        </p:tgtEl>
                                        <p:attrNameLst>
                                          <p:attrName>style.visibility</p:attrName>
                                        </p:attrNameLst>
                                      </p:cBhvr>
                                      <p:to>
                                        <p:strVal val="visible"/>
                                      </p:to>
                                    </p:set>
                                    <p:animEffect transition="in" filter="fade">
                                      <p:cBhvr>
                                        <p:cTn id="14" dur="1000"/>
                                        <p:tgtEl>
                                          <p:spTgt spid="11268"/>
                                        </p:tgtEl>
                                      </p:cBhvr>
                                    </p:animEffect>
                                    <p:anim calcmode="lin" valueType="num">
                                      <p:cBhvr>
                                        <p:cTn id="15" dur="1000" fill="hold"/>
                                        <p:tgtEl>
                                          <p:spTgt spid="11268"/>
                                        </p:tgtEl>
                                        <p:attrNameLst>
                                          <p:attrName>ppt_x</p:attrName>
                                        </p:attrNameLst>
                                      </p:cBhvr>
                                      <p:tavLst>
                                        <p:tav tm="0">
                                          <p:val>
                                            <p:strVal val="#ppt_x"/>
                                          </p:val>
                                        </p:tav>
                                        <p:tav tm="100000">
                                          <p:val>
                                            <p:strVal val="#ppt_x"/>
                                          </p:val>
                                        </p:tav>
                                      </p:tavLst>
                                    </p:anim>
                                    <p:anim calcmode="lin" valueType="num">
                                      <p:cBhvr>
                                        <p:cTn id="16"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269"/>
                                        </p:tgtEl>
                                        <p:attrNameLst>
                                          <p:attrName>style.visibility</p:attrName>
                                        </p:attrNameLst>
                                      </p:cBhvr>
                                      <p:to>
                                        <p:strVal val="visible"/>
                                      </p:to>
                                    </p:set>
                                    <p:animEffect transition="in" filter="fade">
                                      <p:cBhvr>
                                        <p:cTn id="21" dur="1000"/>
                                        <p:tgtEl>
                                          <p:spTgt spid="11269"/>
                                        </p:tgtEl>
                                      </p:cBhvr>
                                    </p:animEffect>
                                    <p:anim calcmode="lin" valueType="num">
                                      <p:cBhvr>
                                        <p:cTn id="22" dur="1000" fill="hold"/>
                                        <p:tgtEl>
                                          <p:spTgt spid="11269"/>
                                        </p:tgtEl>
                                        <p:attrNameLst>
                                          <p:attrName>ppt_x</p:attrName>
                                        </p:attrNameLst>
                                      </p:cBhvr>
                                      <p:tavLst>
                                        <p:tav tm="0">
                                          <p:val>
                                            <p:strVal val="#ppt_x"/>
                                          </p:val>
                                        </p:tav>
                                        <p:tav tm="100000">
                                          <p:val>
                                            <p:strVal val="#ppt_x"/>
                                          </p:val>
                                        </p:tav>
                                      </p:tavLst>
                                    </p:anim>
                                    <p:anim calcmode="lin" valueType="num">
                                      <p:cBhvr>
                                        <p:cTn id="23" dur="1000" fill="hold"/>
                                        <p:tgtEl>
                                          <p:spTgt spid="1126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267"/>
                                        </p:tgtEl>
                                        <p:attrNameLst>
                                          <p:attrName>style.visibility</p:attrName>
                                        </p:attrNameLst>
                                      </p:cBhvr>
                                      <p:to>
                                        <p:strVal val="visible"/>
                                      </p:to>
                                    </p:set>
                                    <p:animEffect transition="in" filter="fade">
                                      <p:cBhvr>
                                        <p:cTn id="28" dur="1000"/>
                                        <p:tgtEl>
                                          <p:spTgt spid="11267"/>
                                        </p:tgtEl>
                                      </p:cBhvr>
                                    </p:animEffect>
                                    <p:anim calcmode="lin" valueType="num">
                                      <p:cBhvr>
                                        <p:cTn id="29" dur="1000" fill="hold"/>
                                        <p:tgtEl>
                                          <p:spTgt spid="11267"/>
                                        </p:tgtEl>
                                        <p:attrNameLst>
                                          <p:attrName>ppt_x</p:attrName>
                                        </p:attrNameLst>
                                      </p:cBhvr>
                                      <p:tavLst>
                                        <p:tav tm="0">
                                          <p:val>
                                            <p:strVal val="#ppt_x"/>
                                          </p:val>
                                        </p:tav>
                                        <p:tav tm="100000">
                                          <p:val>
                                            <p:strVal val="#ppt_x"/>
                                          </p:val>
                                        </p:tav>
                                      </p:tavLst>
                                    </p:anim>
                                    <p:anim calcmode="lin" valueType="num">
                                      <p:cBhvr>
                                        <p:cTn id="30" dur="1000" fill="hold"/>
                                        <p:tgtEl>
                                          <p:spTgt spid="112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1790700"/>
            <a:ext cx="9144000" cy="4800600"/>
          </a:xfrm>
        </p:spPr>
        <p:txBody>
          <a:bodyPr>
            <a:normAutofit fontScale="92500" lnSpcReduction="20000"/>
          </a:bodyPr>
          <a:lstStyle/>
          <a:p>
            <a:pPr>
              <a:buClr>
                <a:srgbClr val="800000"/>
              </a:buClr>
              <a:buFont typeface="Wingdings" charset="2"/>
              <a:buChar char="§"/>
              <a:defRPr/>
            </a:pPr>
            <a:r>
              <a:rPr lang="en-US" sz="2400" dirty="0"/>
              <a:t>The specific </a:t>
            </a:r>
            <a:r>
              <a:rPr lang="en-US" sz="2400" dirty="0" smtClean="0"/>
              <a:t>purpose </a:t>
            </a:r>
            <a:r>
              <a:rPr lang="en-US" sz="2400" dirty="0"/>
              <a:t>of the Lamorinda Winegrowers </a:t>
            </a:r>
            <a:r>
              <a:rPr lang="en-US" sz="2400" dirty="0" smtClean="0"/>
              <a:t>Association is </a:t>
            </a:r>
          </a:p>
          <a:p>
            <a:pPr>
              <a:buClr>
                <a:srgbClr val="800000"/>
              </a:buClr>
              <a:buFont typeface="Wingdings" charset="2"/>
              <a:buChar char="§"/>
              <a:defRPr/>
            </a:pPr>
            <a:r>
              <a:rPr lang="en-US" sz="2400" dirty="0" smtClean="0"/>
              <a:t>to </a:t>
            </a:r>
            <a:r>
              <a:rPr lang="en-US" sz="2400" dirty="0"/>
              <a:t>provide on-going education and support for its members in the areas of vineyard </a:t>
            </a:r>
            <a:r>
              <a:rPr lang="en-US" sz="2400" dirty="0" smtClean="0"/>
              <a:t>maintenance, management </a:t>
            </a:r>
            <a:r>
              <a:rPr lang="en-US" sz="2400" dirty="0"/>
              <a:t>and winemaking</a:t>
            </a:r>
            <a:r>
              <a:rPr lang="en-US" sz="2400" dirty="0" smtClean="0"/>
              <a:t>;</a:t>
            </a:r>
          </a:p>
          <a:p>
            <a:pPr>
              <a:buClr>
                <a:srgbClr val="800000"/>
              </a:buClr>
              <a:buFont typeface="Wingdings" charset="2"/>
              <a:buChar char="§"/>
              <a:defRPr/>
            </a:pPr>
            <a:endParaRPr lang="en-US" sz="2400" dirty="0" smtClean="0"/>
          </a:p>
          <a:p>
            <a:pPr>
              <a:buClr>
                <a:srgbClr val="800000"/>
              </a:buClr>
              <a:buFont typeface="Wingdings" charset="2"/>
              <a:buChar char="§"/>
              <a:defRPr/>
            </a:pPr>
            <a:r>
              <a:rPr lang="en-US" sz="2400" dirty="0" smtClean="0"/>
              <a:t>Also to: Foster </a:t>
            </a:r>
            <a:r>
              <a:rPr lang="en-US" sz="2400" dirty="0"/>
              <a:t>communication and the exchange of information among its members; </a:t>
            </a:r>
            <a:endParaRPr lang="en-US" sz="2400" dirty="0" smtClean="0"/>
          </a:p>
          <a:p>
            <a:pPr>
              <a:buClr>
                <a:srgbClr val="800000"/>
              </a:buClr>
              <a:buFont typeface="Wingdings" charset="2"/>
              <a:buChar char="§"/>
              <a:defRPr/>
            </a:pPr>
            <a:endParaRPr lang="en-US" sz="2400" dirty="0" smtClean="0"/>
          </a:p>
          <a:p>
            <a:pPr>
              <a:buClr>
                <a:srgbClr val="800000"/>
              </a:buClr>
              <a:buFont typeface="Wingdings" charset="2"/>
              <a:buChar char="§"/>
              <a:defRPr/>
            </a:pPr>
            <a:r>
              <a:rPr lang="en-US" sz="2400" dirty="0" smtClean="0"/>
              <a:t>Encourage </a:t>
            </a:r>
            <a:r>
              <a:rPr lang="en-US" sz="2400" dirty="0"/>
              <a:t>sustainable practices, resulting in the production of high quality grapes and wine in an environmentally-friendly and socially responsible fashion; </a:t>
            </a:r>
            <a:endParaRPr lang="en-US" sz="2400" dirty="0" smtClean="0"/>
          </a:p>
          <a:p>
            <a:pPr>
              <a:buClr>
                <a:srgbClr val="800000"/>
              </a:buClr>
              <a:buFont typeface="Wingdings" charset="2"/>
              <a:buChar char="§"/>
              <a:defRPr/>
            </a:pPr>
            <a:endParaRPr lang="en-US" sz="2400" dirty="0" smtClean="0"/>
          </a:p>
          <a:p>
            <a:pPr>
              <a:buClr>
                <a:srgbClr val="800000"/>
              </a:buClr>
              <a:buFont typeface="Wingdings" charset="2"/>
              <a:buChar char="§"/>
              <a:defRPr/>
            </a:pPr>
            <a:r>
              <a:rPr lang="en-US" sz="2400" dirty="0" smtClean="0"/>
              <a:t>Promote </a:t>
            </a:r>
            <a:r>
              <a:rPr lang="en-US" sz="2400" dirty="0"/>
              <a:t>the Lamorinda community and its status as a winegrowing region, enhancing the marketability of Lamorinda-grown grapes and Lamorinda-made wine; and cultivate a strong relationship with the local </a:t>
            </a:r>
            <a:r>
              <a:rPr lang="en-US" sz="2400" dirty="0" smtClean="0"/>
              <a:t>community.</a:t>
            </a:r>
            <a:endParaRPr lang="pt-BR" sz="2400" b="1" dirty="0">
              <a:latin typeface="Copperplate Gothic Light"/>
              <a:cs typeface="Copperplate Gothic Light"/>
            </a:endParaRPr>
          </a:p>
        </p:txBody>
      </p:sp>
      <p:pic>
        <p:nvPicPr>
          <p:cNvPr id="7" name="Picture 6" descr="cid:image003.png@01CFA1DE.C222DCB0"/>
          <p:cNvPicPr/>
          <p:nvPr/>
        </p:nvPicPr>
        <p:blipFill rotWithShape="1">
          <a:blip r:embed="rId2" r:link="rId3">
            <a:extLst>
              <a:ext uri="{28A0092B-C50C-407E-A947-70E740481C1C}">
                <a14:useLocalDpi xmlns:a14="http://schemas.microsoft.com/office/drawing/2010/main" val="0"/>
              </a:ext>
            </a:extLst>
          </a:blip>
          <a:srcRect/>
          <a:stretch/>
        </p:blipFill>
        <p:spPr bwMode="auto">
          <a:xfrm>
            <a:off x="6534150" y="152400"/>
            <a:ext cx="2171700" cy="1562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itle 4"/>
          <p:cNvSpPr>
            <a:spLocks noGrp="1"/>
          </p:cNvSpPr>
          <p:nvPr>
            <p:ph type="title"/>
          </p:nvPr>
        </p:nvSpPr>
        <p:spPr>
          <a:xfrm>
            <a:off x="476250" y="552450"/>
            <a:ext cx="8229600" cy="762000"/>
          </a:xfrm>
        </p:spPr>
        <p:txBody>
          <a:bodyPr>
            <a:noAutofit/>
          </a:bodyPr>
          <a:lstStyle/>
          <a:p>
            <a:r>
              <a:rPr lang="en-US" sz="5400" b="1" dirty="0" smtClean="0">
                <a:solidFill>
                  <a:schemeClr val="accent3"/>
                </a:solidFill>
                <a:effectLst>
                  <a:outerShdw blurRad="38100" dist="38100" dir="2700000" algn="tl">
                    <a:srgbClr val="000000">
                      <a:alpha val="43137"/>
                    </a:srgbClr>
                  </a:outerShdw>
                </a:effectLst>
              </a:rPr>
              <a:t>LWGA</a:t>
            </a:r>
            <a:endParaRPr lang="en-US" sz="5400" b="1" dirty="0">
              <a:solidFill>
                <a:schemeClr val="accent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21354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228600"/>
            <a:ext cx="8001000" cy="6494085"/>
          </a:xfrm>
          <a:prstGeom prst="rect">
            <a:avLst/>
          </a:prstGeom>
        </p:spPr>
        <p:txBody>
          <a:bodyPr wrap="square">
            <a:spAutoFit/>
          </a:bodyPr>
          <a:lstStyle/>
          <a:p>
            <a:pPr lvl="0"/>
            <a:r>
              <a:rPr lang="en-US" sz="3200" dirty="0" smtClean="0">
                <a:solidFill>
                  <a:srgbClr val="FFFF00"/>
                </a:solidFill>
              </a:rPr>
              <a:t>1852</a:t>
            </a:r>
            <a:r>
              <a:rPr lang="en-US" sz="2400" dirty="0" smtClean="0"/>
              <a:t> Following a short </a:t>
            </a:r>
            <a:r>
              <a:rPr lang="en-US" sz="2400" dirty="0" err="1" smtClean="0"/>
              <a:t>imprisonment,Vallejo</a:t>
            </a:r>
            <a:r>
              <a:rPr lang="en-US" sz="2400" dirty="0" smtClean="0"/>
              <a:t> served on the California State Senate, and began to accrue vineyards and property again.  He takes </a:t>
            </a:r>
            <a:r>
              <a:rPr lang="en-US" sz="2400" dirty="0"/>
              <a:t>over the  Sonoma Mission and replants cutting </a:t>
            </a:r>
            <a:r>
              <a:rPr lang="en-US" sz="2400" dirty="0" smtClean="0"/>
              <a:t>taken from </a:t>
            </a:r>
            <a:r>
              <a:rPr lang="en-US" sz="2400" dirty="0"/>
              <a:t>the other mission </a:t>
            </a:r>
            <a:r>
              <a:rPr lang="en-US" sz="2400" dirty="0" smtClean="0"/>
              <a:t> vineyards</a:t>
            </a:r>
            <a:r>
              <a:rPr lang="en-US" sz="2400" dirty="0"/>
              <a:t>. </a:t>
            </a:r>
            <a:endParaRPr lang="en-US" sz="2400" dirty="0" smtClean="0"/>
          </a:p>
          <a:p>
            <a:pPr lvl="0"/>
            <a:endParaRPr lang="en-US" sz="2400" dirty="0"/>
          </a:p>
          <a:p>
            <a:pPr lvl="0"/>
            <a:r>
              <a:rPr lang="en-US" sz="2400" dirty="0"/>
              <a:t>Sometime later he provides cuttings to </a:t>
            </a:r>
            <a:endParaRPr lang="en-US" sz="2400" dirty="0" smtClean="0"/>
          </a:p>
          <a:p>
            <a:pPr lvl="0"/>
            <a:r>
              <a:rPr lang="en-US" sz="2400" dirty="0" smtClean="0"/>
              <a:t>George Yount (Yountville), who had worked </a:t>
            </a:r>
          </a:p>
          <a:p>
            <a:pPr lvl="0"/>
            <a:r>
              <a:rPr lang="en-US" sz="2400" dirty="0" smtClean="0"/>
              <a:t>for Vallejo as a carpenter. Vallejo gives Yount </a:t>
            </a:r>
          </a:p>
          <a:p>
            <a:pPr lvl="0"/>
            <a:r>
              <a:rPr lang="en-US" sz="2400" dirty="0" smtClean="0"/>
              <a:t>the Rancho Caymus Land Grant. </a:t>
            </a:r>
            <a:r>
              <a:rPr lang="en-US" sz="2400" dirty="0" err="1" smtClean="0"/>
              <a:t>Yount</a:t>
            </a:r>
            <a:r>
              <a:rPr lang="en-US" sz="2400" dirty="0" smtClean="0"/>
              <a:t> heads </a:t>
            </a:r>
          </a:p>
          <a:p>
            <a:pPr lvl="0"/>
            <a:r>
              <a:rPr lang="en-US" sz="2400" dirty="0" smtClean="0"/>
              <a:t>east to Napa to plant them, and to what soon </a:t>
            </a:r>
          </a:p>
          <a:p>
            <a:pPr lvl="0"/>
            <a:r>
              <a:rPr lang="en-US" sz="2400" dirty="0" smtClean="0"/>
              <a:t>became </a:t>
            </a:r>
            <a:r>
              <a:rPr lang="en-US" sz="2400" dirty="0"/>
              <a:t>the Napa Valley wine </a:t>
            </a:r>
            <a:r>
              <a:rPr lang="en-US" sz="2400" dirty="0" smtClean="0"/>
              <a:t>industry</a:t>
            </a:r>
            <a:r>
              <a:rPr lang="en-US" sz="2400" dirty="0"/>
              <a:t>. </a:t>
            </a:r>
          </a:p>
          <a:p>
            <a:pPr lvl="0"/>
            <a:endParaRPr lang="en-US" sz="2400" dirty="0"/>
          </a:p>
          <a:p>
            <a:pPr lvl="0"/>
            <a:endParaRPr lang="en-US" sz="2400" dirty="0" smtClean="0"/>
          </a:p>
          <a:p>
            <a:pPr lvl="0"/>
            <a:endParaRPr lang="en-US" sz="2400" dirty="0" smtClean="0"/>
          </a:p>
          <a:p>
            <a:pPr lvl="0"/>
            <a:r>
              <a:rPr lang="en-US" sz="2400" dirty="0" smtClean="0"/>
              <a:t>The </a:t>
            </a:r>
            <a:r>
              <a:rPr lang="en-US" sz="2400" dirty="0"/>
              <a:t>city of Vallejo is named for the General, Benecia for his </a:t>
            </a:r>
            <a:r>
              <a:rPr lang="en-US" sz="2400" dirty="0" smtClean="0"/>
              <a:t>wife.</a:t>
            </a:r>
            <a:endParaRPr lang="en-US" sz="2400" dirty="0"/>
          </a:p>
          <a:p>
            <a:pPr lvl="0"/>
            <a:endParaRPr lang="en-US" sz="2400" dirty="0"/>
          </a:p>
        </p:txBody>
      </p:sp>
      <p:pic>
        <p:nvPicPr>
          <p:cNvPr id="2050" name="Picture 2" descr="C:\Users\Leslie\Desktop\You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3650" y="2130962"/>
            <a:ext cx="2057400" cy="28756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05246" y="4984875"/>
            <a:ext cx="1794209" cy="369332"/>
          </a:xfrm>
          <a:prstGeom prst="rect">
            <a:avLst/>
          </a:prstGeom>
          <a:noFill/>
        </p:spPr>
        <p:txBody>
          <a:bodyPr wrap="none" rtlCol="0">
            <a:spAutoFit/>
          </a:bodyPr>
          <a:lstStyle/>
          <a:p>
            <a:r>
              <a:rPr lang="en-US" dirty="0" smtClean="0"/>
              <a:t>George C. Yount</a:t>
            </a:r>
            <a:endParaRPr lang="en-US" dirty="0"/>
          </a:p>
        </p:txBody>
      </p:sp>
    </p:spTree>
    <p:extLst>
      <p:ext uri="{BB962C8B-B14F-4D97-AF65-F5344CB8AC3E}">
        <p14:creationId xmlns:p14="http://schemas.microsoft.com/office/powerpoint/2010/main" val="19445936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763000" cy="1219200"/>
          </a:xfrm>
        </p:spPr>
        <p:txBody>
          <a:bodyPr>
            <a:normAutofit fontScale="90000"/>
          </a:bodyPr>
          <a:lstStyle/>
          <a:p>
            <a:r>
              <a:rPr lang="en-US" b="1" dirty="0" smtClean="0">
                <a:solidFill>
                  <a:schemeClr val="accent3"/>
                </a:solidFill>
                <a:effectLst>
                  <a:outerShdw blurRad="38100" dist="38100" dir="2700000" algn="tl">
                    <a:srgbClr val="000000">
                      <a:alpha val="43137"/>
                    </a:srgbClr>
                  </a:outerShdw>
                </a:effectLst>
              </a:rPr>
              <a:t>LWGA Founding Benefactors/Members</a:t>
            </a:r>
            <a:endParaRPr lang="en-US" b="1" dirty="0">
              <a:effectLst>
                <a:outerShdw blurRad="38100" dist="38100" dir="2700000" algn="tl">
                  <a:srgbClr val="000000">
                    <a:alpha val="43137"/>
                  </a:srgbClr>
                </a:outerShdw>
              </a:effectLst>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914400"/>
            <a:ext cx="5073367"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1725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525462" y="457200"/>
            <a:ext cx="794067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C:\Users\Leslie\Desktop\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248149"/>
            <a:ext cx="31242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Leslie\Desktop\537468_364674390266440_1393743858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248149"/>
            <a:ext cx="1767155" cy="17671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Leslie\Desktop\Lafayett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248148"/>
            <a:ext cx="1767155" cy="1767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1715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933575"/>
            <a:ext cx="8534400" cy="5262979"/>
          </a:xfrm>
          <a:prstGeom prst="rect">
            <a:avLst/>
          </a:prstGeom>
        </p:spPr>
        <p:txBody>
          <a:bodyPr wrap="square">
            <a:spAutoFit/>
          </a:bodyPr>
          <a:lstStyle/>
          <a:p>
            <a:r>
              <a:rPr lang="en-US" sz="2200" dirty="0"/>
              <a:t>An </a:t>
            </a:r>
            <a:r>
              <a:rPr lang="en-US" sz="2200" b="1" u="sng" dirty="0"/>
              <a:t>American Viticultural Area</a:t>
            </a:r>
            <a:r>
              <a:rPr lang="en-US" sz="2200" u="sng" dirty="0"/>
              <a:t> </a:t>
            </a:r>
            <a:r>
              <a:rPr lang="en-US" sz="2200" dirty="0"/>
              <a:t>is a designated </a:t>
            </a:r>
            <a:r>
              <a:rPr lang="en-US" sz="2200" dirty="0" smtClean="0"/>
              <a:t>wine grape-growing </a:t>
            </a:r>
            <a:r>
              <a:rPr lang="en-US" sz="2200" dirty="0"/>
              <a:t>region in the </a:t>
            </a:r>
            <a:r>
              <a:rPr lang="en-US" sz="2200" dirty="0" smtClean="0"/>
              <a:t>United States </a:t>
            </a:r>
            <a:r>
              <a:rPr lang="en-US" sz="2200" dirty="0"/>
              <a:t>distinguishable </a:t>
            </a:r>
            <a:r>
              <a:rPr lang="en-US" sz="2200" dirty="0" smtClean="0"/>
              <a:t>by geographic </a:t>
            </a:r>
            <a:r>
              <a:rPr lang="en-US" sz="2200" dirty="0"/>
              <a:t>features, with boundaries defined by the </a:t>
            </a:r>
            <a:r>
              <a:rPr lang="en-US" sz="2200" dirty="0" smtClean="0"/>
              <a:t>Alcohol and Tobacco Tax and Trade Bureau (</a:t>
            </a:r>
            <a:r>
              <a:rPr lang="en-US" sz="2200" dirty="0"/>
              <a:t>TTB), </a:t>
            </a:r>
            <a:r>
              <a:rPr lang="en-US" sz="2200" dirty="0" smtClean="0"/>
              <a:t>United States Department of the Treasury.  </a:t>
            </a:r>
          </a:p>
          <a:p>
            <a:endParaRPr lang="en-US" sz="2200" dirty="0"/>
          </a:p>
          <a:p>
            <a:r>
              <a:rPr lang="en-US" sz="2200" dirty="0" smtClean="0"/>
              <a:t>AVA’s </a:t>
            </a:r>
            <a:r>
              <a:rPr lang="en-US" sz="2200" dirty="0"/>
              <a:t>range in size from the </a:t>
            </a:r>
            <a:r>
              <a:rPr lang="en-US" sz="2200" dirty="0" smtClean="0"/>
              <a:t> Upper Mississippi Valley AVA </a:t>
            </a:r>
            <a:r>
              <a:rPr lang="en-US" sz="2200" dirty="0"/>
              <a:t>at 29,900 square miles </a:t>
            </a:r>
            <a:r>
              <a:rPr lang="en-US" sz="2200" dirty="0" smtClean="0"/>
              <a:t>across </a:t>
            </a:r>
            <a:r>
              <a:rPr lang="en-US" sz="2200" dirty="0"/>
              <a:t>four states, to the </a:t>
            </a:r>
            <a:r>
              <a:rPr lang="en-US" sz="2200" dirty="0" smtClean="0"/>
              <a:t> Cole Ranch AVA in Mendocino County, CA, </a:t>
            </a:r>
            <a:r>
              <a:rPr lang="en-US" sz="2200" dirty="0"/>
              <a:t>at only 62 </a:t>
            </a:r>
            <a:r>
              <a:rPr lang="en-US" sz="2200" dirty="0" smtClean="0"/>
              <a:t>acres. The Augusta  AVA near </a:t>
            </a:r>
            <a:r>
              <a:rPr lang="en-US" sz="2200" dirty="0"/>
              <a:t>the town of </a:t>
            </a:r>
            <a:r>
              <a:rPr lang="en-US" sz="2200" dirty="0" smtClean="0"/>
              <a:t> Augusta, Missouri, </a:t>
            </a:r>
            <a:r>
              <a:rPr lang="en-US" sz="2200" dirty="0"/>
              <a:t>was the first recognized AVA, </a:t>
            </a:r>
            <a:r>
              <a:rPr lang="en-US" sz="2200" dirty="0" smtClean="0"/>
              <a:t>in 1980.</a:t>
            </a:r>
          </a:p>
          <a:p>
            <a:endParaRPr lang="en-US" sz="2200" dirty="0" smtClean="0"/>
          </a:p>
          <a:p>
            <a:r>
              <a:rPr lang="en-US" sz="2400" dirty="0"/>
              <a:t>Unlike most </a:t>
            </a:r>
            <a:r>
              <a:rPr lang="en-US" sz="2400" dirty="0" smtClean="0"/>
              <a:t> European </a:t>
            </a:r>
            <a:r>
              <a:rPr lang="en-US" sz="2400" dirty="0"/>
              <a:t>wine appellations of origin, an AVA specifies only a geographical location from which at least 85% of the grapes used to make a wine must have been </a:t>
            </a:r>
            <a:r>
              <a:rPr lang="en-US" sz="2400" dirty="0" smtClean="0"/>
              <a:t>grown.</a:t>
            </a:r>
            <a:endParaRPr lang="en-US" sz="2200" dirty="0"/>
          </a:p>
          <a:p>
            <a:endParaRPr lang="en-US" sz="2200" dirty="0"/>
          </a:p>
          <a:p>
            <a:endParaRPr lang="en-US" sz="2200" dirty="0"/>
          </a:p>
        </p:txBody>
      </p:sp>
      <p:sp>
        <p:nvSpPr>
          <p:cNvPr id="5" name="Title 4"/>
          <p:cNvSpPr>
            <a:spLocks noGrp="1"/>
          </p:cNvSpPr>
          <p:nvPr>
            <p:ph type="title"/>
          </p:nvPr>
        </p:nvSpPr>
        <p:spPr>
          <a:xfrm>
            <a:off x="457200" y="-190500"/>
            <a:ext cx="8229600" cy="1219200"/>
          </a:xfrm>
        </p:spPr>
        <p:txBody>
          <a:bodyPr/>
          <a:lstStyle/>
          <a:p>
            <a:r>
              <a:rPr lang="en-US" b="1" dirty="0" smtClean="0">
                <a:solidFill>
                  <a:schemeClr val="accent3"/>
                </a:solidFill>
                <a:effectLst>
                  <a:outerShdw blurRad="38100" dist="38100" dir="2700000" algn="tl">
                    <a:srgbClr val="000000">
                      <a:alpha val="43137"/>
                    </a:srgbClr>
                  </a:outerShdw>
                </a:effectLst>
              </a:rPr>
              <a:t>What &amp; Why?</a:t>
            </a:r>
            <a:endParaRPr lang="en-US" b="1" dirty="0">
              <a:solidFill>
                <a:schemeClr val="accent3"/>
              </a:solidFill>
              <a:effectLst>
                <a:outerShdw blurRad="38100" dist="38100" dir="2700000" algn="tl">
                  <a:srgbClr val="000000">
                    <a:alpha val="43137"/>
                  </a:srgbClr>
                </a:outerShdw>
              </a:effectLst>
            </a:endParaRPr>
          </a:p>
        </p:txBody>
      </p:sp>
      <p:pic>
        <p:nvPicPr>
          <p:cNvPr id="2052" name="Picture 4" descr="C:\Users\Leslie\Desktop\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4880" y="457200"/>
            <a:ext cx="3779996" cy="1411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6212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5832"/>
            <a:ext cx="8229600" cy="1010968"/>
          </a:xfrm>
        </p:spPr>
        <p:txBody>
          <a:bodyPr/>
          <a:lstStyle/>
          <a:p>
            <a:r>
              <a:rPr lang="en-US" b="1" dirty="0" smtClean="0">
                <a:solidFill>
                  <a:schemeClr val="accent3"/>
                </a:solidFill>
                <a:effectLst>
                  <a:outerShdw blurRad="38100" dist="38100" dir="2700000" algn="tl">
                    <a:srgbClr val="000000">
                      <a:alpha val="43137"/>
                    </a:srgbClr>
                  </a:outerShdw>
                </a:effectLst>
              </a:rPr>
              <a:t>Benefits of an AVA</a:t>
            </a:r>
            <a:endParaRPr lang="en-US" b="1" dirty="0">
              <a:solidFill>
                <a:schemeClr val="accent3"/>
              </a:solidFill>
              <a:effectLst>
                <a:outerShdw blurRad="38100" dist="38100" dir="2700000" algn="tl">
                  <a:srgbClr val="000000">
                    <a:alpha val="43137"/>
                  </a:srgbClr>
                </a:outerShdw>
              </a:effectLst>
            </a:endParaRPr>
          </a:p>
        </p:txBody>
      </p:sp>
      <p:sp>
        <p:nvSpPr>
          <p:cNvPr id="3" name="Rectangle 2"/>
          <p:cNvSpPr/>
          <p:nvPr/>
        </p:nvSpPr>
        <p:spPr>
          <a:xfrm>
            <a:off x="228600" y="1143000"/>
            <a:ext cx="8686800" cy="5509200"/>
          </a:xfrm>
          <a:prstGeom prst="rect">
            <a:avLst/>
          </a:prstGeom>
        </p:spPr>
        <p:txBody>
          <a:bodyPr wrap="square">
            <a:spAutoFit/>
          </a:bodyPr>
          <a:lstStyle/>
          <a:p>
            <a:r>
              <a:rPr lang="en-US" sz="2200" dirty="0"/>
              <a:t>The first </a:t>
            </a:r>
            <a:r>
              <a:rPr lang="en-US" sz="2200" dirty="0" smtClean="0"/>
              <a:t> benefit is </a:t>
            </a:r>
            <a:r>
              <a:rPr lang="en-US" sz="2200" dirty="0"/>
              <a:t>to the </a:t>
            </a:r>
            <a:r>
              <a:rPr lang="en-US" sz="2200" dirty="0" smtClean="0"/>
              <a:t>grape </a:t>
            </a:r>
            <a:r>
              <a:rPr lang="en-US" sz="2200" dirty="0"/>
              <a:t>grower. </a:t>
            </a:r>
            <a:r>
              <a:rPr lang="en-US" sz="2200" dirty="0" smtClean="0"/>
              <a:t> An </a:t>
            </a:r>
            <a:r>
              <a:rPr lang="en-US" sz="2200" dirty="0"/>
              <a:t>AVA defines the </a:t>
            </a:r>
            <a:r>
              <a:rPr lang="en-US" sz="2200" dirty="0" smtClean="0"/>
              <a:t>characteristics of </a:t>
            </a:r>
            <a:r>
              <a:rPr lang="en-US" sz="2200" dirty="0"/>
              <a:t>an </a:t>
            </a:r>
            <a:r>
              <a:rPr lang="en-US" sz="2200" dirty="0" smtClean="0"/>
              <a:t>area. The grower </a:t>
            </a:r>
            <a:r>
              <a:rPr lang="en-US" sz="2200" dirty="0"/>
              <a:t>within the AVA </a:t>
            </a:r>
            <a:r>
              <a:rPr lang="en-US" sz="2200" dirty="0" smtClean="0"/>
              <a:t>will </a:t>
            </a:r>
            <a:r>
              <a:rPr lang="en-US" sz="2200" dirty="0"/>
              <a:t>have more of a story to </a:t>
            </a:r>
            <a:r>
              <a:rPr lang="en-US" sz="2200" dirty="0" smtClean="0"/>
              <a:t>tell. The </a:t>
            </a:r>
            <a:r>
              <a:rPr lang="en-US" sz="2200" dirty="0"/>
              <a:t>AVA allows the grower to define his or her story and </a:t>
            </a:r>
            <a:r>
              <a:rPr lang="en-US" sz="2200" dirty="0" smtClean="0"/>
              <a:t>tie </a:t>
            </a:r>
            <a:r>
              <a:rPr lang="en-US" sz="2200" dirty="0"/>
              <a:t>it </a:t>
            </a:r>
            <a:r>
              <a:rPr lang="en-US" sz="2200" dirty="0" smtClean="0"/>
              <a:t>to his property.</a:t>
            </a:r>
          </a:p>
          <a:p>
            <a:endParaRPr lang="en-US" sz="2200" dirty="0"/>
          </a:p>
          <a:p>
            <a:r>
              <a:rPr lang="en-US" sz="2200" dirty="0"/>
              <a:t>The second </a:t>
            </a:r>
            <a:r>
              <a:rPr lang="en-US" sz="2200" dirty="0" smtClean="0"/>
              <a:t>benefit </a:t>
            </a:r>
            <a:r>
              <a:rPr lang="en-US" sz="2200" dirty="0"/>
              <a:t>is for the winery that uses grapes from the AVA. With the winery, the message or story is </a:t>
            </a:r>
            <a:r>
              <a:rPr lang="en-US" sz="2200" dirty="0" smtClean="0"/>
              <a:t>increased </a:t>
            </a:r>
            <a:r>
              <a:rPr lang="en-US" sz="2200" dirty="0"/>
              <a:t>and the winery can use it to distinguish itself from other </a:t>
            </a:r>
            <a:r>
              <a:rPr lang="en-US" sz="2200" dirty="0" smtClean="0"/>
              <a:t>wineries.</a:t>
            </a:r>
          </a:p>
          <a:p>
            <a:endParaRPr lang="en-US" sz="2200" dirty="0"/>
          </a:p>
          <a:p>
            <a:r>
              <a:rPr lang="en-US" sz="2200" dirty="0"/>
              <a:t>The </a:t>
            </a:r>
            <a:r>
              <a:rPr lang="en-US" sz="2200" dirty="0" smtClean="0"/>
              <a:t>consumer  gets the </a:t>
            </a:r>
            <a:r>
              <a:rPr lang="en-US" sz="2200" dirty="0"/>
              <a:t>third </a:t>
            </a:r>
            <a:r>
              <a:rPr lang="en-US" sz="2200" dirty="0" smtClean="0"/>
              <a:t>benefit</a:t>
            </a:r>
            <a:r>
              <a:rPr lang="en-US" sz="2200" dirty="0"/>
              <a:t>:</a:t>
            </a:r>
            <a:r>
              <a:rPr lang="en-US" sz="2200" dirty="0" smtClean="0"/>
              <a:t> people like to know where the wine </a:t>
            </a:r>
            <a:r>
              <a:rPr lang="en-US" sz="2200" dirty="0"/>
              <a:t>comes </a:t>
            </a:r>
            <a:r>
              <a:rPr lang="en-US" sz="2200" dirty="0" smtClean="0"/>
              <a:t>from not </a:t>
            </a:r>
            <a:r>
              <a:rPr lang="en-US" sz="2200" dirty="0"/>
              <a:t>only </a:t>
            </a:r>
            <a:r>
              <a:rPr lang="en-US" sz="2200" dirty="0" smtClean="0"/>
              <a:t>from a safety and sustainability aspect, but </a:t>
            </a:r>
            <a:r>
              <a:rPr lang="en-US" sz="2200" dirty="0"/>
              <a:t>also about the unique characteristics that define </a:t>
            </a:r>
            <a:r>
              <a:rPr lang="en-US" sz="2200" dirty="0" smtClean="0"/>
              <a:t>the grapes </a:t>
            </a:r>
            <a:r>
              <a:rPr lang="en-US" sz="2200" dirty="0"/>
              <a:t>grown in a particular AVA</a:t>
            </a:r>
            <a:r>
              <a:rPr lang="en-US" sz="2200" dirty="0" smtClean="0"/>
              <a:t>.”</a:t>
            </a:r>
          </a:p>
          <a:p>
            <a:endParaRPr lang="en-US" sz="2200" dirty="0"/>
          </a:p>
          <a:p>
            <a:r>
              <a:rPr lang="en-US" sz="2200" dirty="0"/>
              <a:t>Finally, wine and grapes are about </a:t>
            </a:r>
            <a:r>
              <a:rPr lang="en-US" sz="2200" dirty="0" smtClean="0"/>
              <a:t>location, </a:t>
            </a:r>
            <a:r>
              <a:rPr lang="en-US" sz="2200" dirty="0"/>
              <a:t>they speak of the soil from which they grew. </a:t>
            </a:r>
          </a:p>
        </p:txBody>
      </p:sp>
    </p:spTree>
    <p:extLst>
      <p:ext uri="{BB962C8B-B14F-4D97-AF65-F5344CB8AC3E}">
        <p14:creationId xmlns:p14="http://schemas.microsoft.com/office/powerpoint/2010/main" val="39336948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
            <a:ext cx="8229600" cy="990600"/>
          </a:xfrm>
        </p:spPr>
        <p:txBody>
          <a:bodyPr/>
          <a:lstStyle/>
          <a:p>
            <a:r>
              <a:rPr lang="en-US" b="1" dirty="0" smtClean="0">
                <a:solidFill>
                  <a:schemeClr val="accent3"/>
                </a:solidFill>
                <a:effectLst>
                  <a:outerShdw blurRad="38100" dist="38100" dir="2700000" algn="tl">
                    <a:srgbClr val="000000">
                      <a:alpha val="43137"/>
                    </a:srgbClr>
                  </a:outerShdw>
                </a:effectLst>
              </a:rPr>
              <a:t>Lamorinda Appellation (AVA)</a:t>
            </a:r>
            <a:endParaRPr lang="en-US" b="1" dirty="0">
              <a:solidFill>
                <a:schemeClr val="accent3"/>
              </a:solidFill>
              <a:effectLst>
                <a:outerShdw blurRad="38100" dist="38100" dir="2700000" algn="tl">
                  <a:srgbClr val="000000">
                    <a:alpha val="43137"/>
                  </a:srgbClr>
                </a:outerShdw>
              </a:effectLst>
            </a:endParaRPr>
          </a:p>
        </p:txBody>
      </p:sp>
      <p:pic>
        <p:nvPicPr>
          <p:cNvPr id="8194" name="Picture 2" descr="http://www.lamorindaweekly.com/archive/issue0709/images/0709-00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416" y="1143000"/>
            <a:ext cx="7067954"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3265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1219200"/>
            <a:ext cx="8305800" cy="5181600"/>
          </a:xfrm>
        </p:spPr>
        <p:txBody>
          <a:bodyPr>
            <a:normAutofit fontScale="85000" lnSpcReduction="20000"/>
          </a:bodyPr>
          <a:lstStyle/>
          <a:p>
            <a:pPr marL="0" indent="0">
              <a:buNone/>
            </a:pPr>
            <a:r>
              <a:rPr lang="en-US" dirty="0" smtClean="0"/>
              <a:t>A </a:t>
            </a:r>
            <a:r>
              <a:rPr lang="en-US" dirty="0"/>
              <a:t>petition </a:t>
            </a:r>
            <a:r>
              <a:rPr lang="en-US" dirty="0" smtClean="0"/>
              <a:t>was prepared  and filed with the TTB </a:t>
            </a:r>
          </a:p>
          <a:p>
            <a:pPr marL="0" indent="0">
              <a:buNone/>
            </a:pPr>
            <a:r>
              <a:rPr lang="en-US" dirty="0" smtClean="0"/>
              <a:t>to establish </a:t>
            </a:r>
            <a:r>
              <a:rPr lang="en-US" dirty="0"/>
              <a:t>a New </a:t>
            </a:r>
            <a:r>
              <a:rPr lang="en-US" dirty="0" smtClean="0"/>
              <a:t>AVA to be </a:t>
            </a:r>
            <a:r>
              <a:rPr lang="en-US" dirty="0"/>
              <a:t>named "</a:t>
            </a:r>
            <a:r>
              <a:rPr lang="en-US" dirty="0" smtClean="0"/>
              <a:t>Lamorinda”. </a:t>
            </a:r>
          </a:p>
          <a:p>
            <a:pPr marL="0" indent="0">
              <a:buNone/>
            </a:pPr>
            <a:endParaRPr lang="en-US" dirty="0" smtClean="0"/>
          </a:p>
          <a:p>
            <a:pPr marL="0" indent="0">
              <a:buNone/>
            </a:pPr>
            <a:r>
              <a:rPr lang="en-US" dirty="0" smtClean="0"/>
              <a:t>“Viticulture</a:t>
            </a:r>
            <a:r>
              <a:rPr lang="en-US" dirty="0"/>
              <a:t>” is </a:t>
            </a:r>
            <a:r>
              <a:rPr lang="en-US" dirty="0" smtClean="0"/>
              <a:t>the science</a:t>
            </a:r>
            <a:r>
              <a:rPr lang="en-US" dirty="0"/>
              <a:t>, production and study </a:t>
            </a:r>
            <a:endParaRPr lang="en-US" dirty="0" smtClean="0"/>
          </a:p>
          <a:p>
            <a:pPr marL="0" indent="0">
              <a:buNone/>
            </a:pPr>
            <a:r>
              <a:rPr lang="en-US" dirty="0" smtClean="0"/>
              <a:t>of </a:t>
            </a:r>
            <a:r>
              <a:rPr lang="en-US" dirty="0"/>
              <a:t>grapes. </a:t>
            </a:r>
            <a:endParaRPr lang="en-US" dirty="0" smtClean="0"/>
          </a:p>
          <a:p>
            <a:pPr marL="0" indent="0">
              <a:buNone/>
            </a:pPr>
            <a:endParaRPr lang="en-US" dirty="0" smtClean="0"/>
          </a:p>
          <a:p>
            <a:pPr marL="0" indent="0">
              <a:buNone/>
            </a:pPr>
            <a:r>
              <a:rPr lang="en-US" dirty="0" smtClean="0"/>
              <a:t>The </a:t>
            </a:r>
            <a:r>
              <a:rPr lang="en-US" dirty="0"/>
              <a:t>area described </a:t>
            </a:r>
            <a:r>
              <a:rPr lang="en-US" dirty="0" smtClean="0"/>
              <a:t>(Lamorinda) includes </a:t>
            </a:r>
            <a:r>
              <a:rPr lang="en-US" dirty="0"/>
              <a:t>nearly 139 acres </a:t>
            </a:r>
            <a:r>
              <a:rPr lang="en-US" dirty="0" smtClean="0"/>
              <a:t>(at application date) of </a:t>
            </a:r>
            <a:r>
              <a:rPr lang="en-US" dirty="0"/>
              <a:t>planted vines and planned plantings. </a:t>
            </a:r>
            <a:endParaRPr lang="en-US" dirty="0" smtClean="0"/>
          </a:p>
          <a:p>
            <a:pPr marL="0" indent="0">
              <a:buNone/>
            </a:pPr>
            <a:r>
              <a:rPr lang="en-US" dirty="0" smtClean="0"/>
              <a:t>The </a:t>
            </a:r>
            <a:r>
              <a:rPr lang="en-US" dirty="0"/>
              <a:t>following U</a:t>
            </a:r>
            <a:r>
              <a:rPr lang="en-US" dirty="0" smtClean="0"/>
              <a:t>nique Characteristics </a:t>
            </a:r>
            <a:r>
              <a:rPr lang="en-US" dirty="0"/>
              <a:t>of the area were cited</a:t>
            </a:r>
            <a:r>
              <a:rPr lang="en-US" dirty="0" smtClean="0"/>
              <a:t>:</a:t>
            </a:r>
          </a:p>
          <a:p>
            <a:pPr marL="0" indent="0">
              <a:buNone/>
            </a:pPr>
            <a:endParaRPr lang="en-US" dirty="0" smtClean="0"/>
          </a:p>
          <a:p>
            <a:r>
              <a:rPr lang="en-US" sz="2400" dirty="0" smtClean="0"/>
              <a:t>All viticulture limited to moderate – to – moderately steep slopes carved from uplifted sedimentary rock.</a:t>
            </a:r>
          </a:p>
          <a:p>
            <a:endParaRPr lang="en-US" sz="2400" dirty="0" smtClean="0"/>
          </a:p>
          <a:p>
            <a:r>
              <a:rPr lang="en-US" sz="2400" dirty="0"/>
              <a:t>Despite its position near intrusions of coastal air, Lamorinda is protected from </a:t>
            </a:r>
            <a:r>
              <a:rPr lang="en-US" sz="2400" dirty="0" smtClean="0"/>
              <a:t> much of the coastal </a:t>
            </a:r>
            <a:r>
              <a:rPr lang="en-US" sz="2400" dirty="0"/>
              <a:t>cooling influences. </a:t>
            </a:r>
          </a:p>
          <a:p>
            <a:endParaRPr lang="en-US" sz="2400" dirty="0" smtClean="0"/>
          </a:p>
          <a:p>
            <a:pPr marL="0" indent="0">
              <a:buNone/>
            </a:pPr>
            <a:endParaRPr lang="en-US" dirty="0" smtClean="0"/>
          </a:p>
          <a:p>
            <a:pPr marL="0" indent="0">
              <a:buNone/>
            </a:pPr>
            <a:endParaRPr lang="en-US" sz="2000" dirty="0" smtClean="0"/>
          </a:p>
          <a:p>
            <a:pPr marL="0" indent="0">
              <a:buNone/>
            </a:pPr>
            <a:endParaRPr lang="en-US" sz="2000" dirty="0"/>
          </a:p>
        </p:txBody>
      </p:sp>
      <p:sp>
        <p:nvSpPr>
          <p:cNvPr id="3" name="Title 2"/>
          <p:cNvSpPr>
            <a:spLocks noGrp="1"/>
          </p:cNvSpPr>
          <p:nvPr>
            <p:ph type="title"/>
          </p:nvPr>
        </p:nvSpPr>
        <p:spPr>
          <a:xfrm>
            <a:off x="457200" y="152400"/>
            <a:ext cx="8229600" cy="990600"/>
          </a:xfrm>
        </p:spPr>
        <p:txBody>
          <a:bodyPr/>
          <a:lstStyle/>
          <a:p>
            <a:r>
              <a:rPr lang="en-US" b="1" dirty="0" smtClean="0">
                <a:solidFill>
                  <a:schemeClr val="accent3"/>
                </a:solidFill>
                <a:effectLst>
                  <a:outerShdw blurRad="38100" dist="38100" dir="2700000" algn="tl">
                    <a:srgbClr val="000000">
                      <a:alpha val="43137"/>
                    </a:srgbClr>
                  </a:outerShdw>
                </a:effectLst>
              </a:rPr>
              <a:t>The Petition for “Lamorinda</a:t>
            </a:r>
            <a:r>
              <a:rPr lang="en-US" dirty="0" smtClean="0">
                <a:solidFill>
                  <a:schemeClr val="accent3"/>
                </a:solidFill>
                <a:effectLst>
                  <a:outerShdw blurRad="38100" dist="38100" dir="2700000" algn="tl">
                    <a:srgbClr val="000000">
                      <a:alpha val="43137"/>
                    </a:srgbClr>
                  </a:outerShdw>
                </a:effectLst>
              </a:rPr>
              <a:t>”</a:t>
            </a:r>
            <a:endParaRPr lang="en-US" dirty="0">
              <a:solidFill>
                <a:schemeClr val="accent3"/>
              </a:solidFill>
              <a:effectLst>
                <a:outerShdw blurRad="38100" dist="38100" dir="2700000" algn="tl">
                  <a:srgbClr val="000000">
                    <a:alpha val="43137"/>
                  </a:srgbClr>
                </a:outerShdw>
              </a:effectLst>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827075405"/>
              </p:ext>
            </p:extLst>
          </p:nvPr>
        </p:nvGraphicFramePr>
        <p:xfrm>
          <a:off x="7117154" y="1143001"/>
          <a:ext cx="1590261" cy="2057400"/>
        </p:xfrm>
        <a:graphic>
          <a:graphicData uri="http://schemas.openxmlformats.org/presentationml/2006/ole">
            <mc:AlternateContent xmlns:mc="http://schemas.openxmlformats.org/markup-compatibility/2006">
              <mc:Choice xmlns:v="urn:schemas-microsoft-com:vml" Requires="v">
                <p:oleObj spid="_x0000_s1092" name="Acrobat Document" r:id="rId3" imgW="7773840" imgH="10060560" progId="AcroExch.Document.11">
                  <p:embed/>
                </p:oleObj>
              </mc:Choice>
              <mc:Fallback>
                <p:oleObj name="Acrobat Document" r:id="rId3" imgW="7773840" imgH="10060560"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7154" y="1143001"/>
                        <a:ext cx="1590261" cy="20574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7586593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6571" y="457200"/>
            <a:ext cx="8839200" cy="4572000"/>
          </a:xfrm>
        </p:spPr>
        <p:txBody>
          <a:bodyPr>
            <a:noAutofit/>
          </a:bodyPr>
          <a:lstStyle/>
          <a:p>
            <a:r>
              <a:rPr lang="en-US" sz="2200" dirty="0" smtClean="0"/>
              <a:t>Our geological rock is younger, less resistant  (to weathering) sedimentary rock, than neighboring rock.  Other surrounding areas are of  “active deposition”.</a:t>
            </a:r>
          </a:p>
          <a:p>
            <a:endParaRPr lang="en-US" sz="2200" dirty="0" smtClean="0"/>
          </a:p>
          <a:p>
            <a:r>
              <a:rPr lang="en-US" sz="2200" dirty="0" smtClean="0"/>
              <a:t>Soils in Lamorinda have higher clay content, a result of weathered claystone.  The topography allows for shallow soils and good runoff. </a:t>
            </a:r>
          </a:p>
          <a:p>
            <a:endParaRPr lang="en-US" sz="2200" dirty="0" smtClean="0"/>
          </a:p>
          <a:p>
            <a:r>
              <a:rPr lang="en-US" sz="2200" dirty="0" smtClean="0"/>
              <a:t>Daytime microclimates are more dependent on slope, orientation, and exposure, leading to a large number of microclimates. </a:t>
            </a:r>
          </a:p>
          <a:p>
            <a:endParaRPr lang="en-US" sz="2200" dirty="0" smtClean="0"/>
          </a:p>
          <a:p>
            <a:r>
              <a:rPr lang="en-US" sz="2200" dirty="0" smtClean="0"/>
              <a:t>Suburban landscape with low density housing leading to a large number of small vineyards. </a:t>
            </a:r>
          </a:p>
          <a:p>
            <a:endParaRPr lang="en-US" sz="2200" dirty="0" smtClean="0"/>
          </a:p>
          <a:p>
            <a:r>
              <a:rPr lang="en-US" sz="2200" dirty="0" smtClean="0"/>
              <a:t>All vineyards require the use of hand pruning and harvesting.</a:t>
            </a:r>
          </a:p>
          <a:p>
            <a:endParaRPr lang="en-US" sz="2200" dirty="0" smtClean="0"/>
          </a:p>
          <a:p>
            <a:endParaRPr lang="en-US" sz="2200" dirty="0" smtClean="0"/>
          </a:p>
          <a:p>
            <a:endParaRPr lang="en-US" sz="2000" dirty="0"/>
          </a:p>
        </p:txBody>
      </p:sp>
    </p:spTree>
    <p:extLst>
      <p:ext uri="{BB962C8B-B14F-4D97-AF65-F5344CB8AC3E}">
        <p14:creationId xmlns:p14="http://schemas.microsoft.com/office/powerpoint/2010/main" val="24971906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1442b.jpg"/>
          <p:cNvPicPr>
            <a:picLocks noChangeAspect="1"/>
          </p:cNvPicPr>
          <p:nvPr/>
        </p:nvPicPr>
        <p:blipFill>
          <a:blip r:embed="rId2" cstate="print">
            <a:extLst>
              <a:ext uri="{28A0092B-C50C-407E-A947-70E740481C1C}">
                <a14:useLocalDpi xmlns:a14="http://schemas.microsoft.com/office/drawing/2010/main" val="0"/>
              </a:ext>
            </a:extLst>
          </a:blip>
          <a:srcRect t="24284" b="7697"/>
          <a:stretch>
            <a:fillRect/>
          </a:stretch>
        </p:blipFill>
        <p:spPr bwMode="auto">
          <a:xfrm>
            <a:off x="1538632" y="1162299"/>
            <a:ext cx="364999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239-k-n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533899"/>
            <a:ext cx="3031671" cy="2029571"/>
          </a:xfrm>
          <a:prstGeom prst="rect">
            <a:avLst/>
          </a:prstGeom>
        </p:spPr>
      </p:pic>
      <p:sp>
        <p:nvSpPr>
          <p:cNvPr id="2" name="Title 1"/>
          <p:cNvSpPr>
            <a:spLocks noGrp="1"/>
          </p:cNvSpPr>
          <p:nvPr>
            <p:ph type="title"/>
          </p:nvPr>
        </p:nvSpPr>
        <p:spPr>
          <a:xfrm>
            <a:off x="457200" y="152400"/>
            <a:ext cx="8229600" cy="838200"/>
          </a:xfrm>
        </p:spPr>
        <p:txBody>
          <a:bodyPr/>
          <a:lstStyle/>
          <a:p>
            <a:r>
              <a:rPr lang="en-US" b="1" dirty="0" smtClean="0">
                <a:solidFill>
                  <a:schemeClr val="accent3"/>
                </a:solidFill>
                <a:effectLst>
                  <a:outerShdw blurRad="38100" dist="38100" dir="2700000" algn="tl">
                    <a:srgbClr val="000000">
                      <a:alpha val="43137"/>
                    </a:srgbClr>
                  </a:outerShdw>
                </a:effectLst>
              </a:rPr>
              <a:t>Moraga Vineyards Today:</a:t>
            </a:r>
            <a:endParaRPr lang="en-US" b="1" dirty="0">
              <a:solidFill>
                <a:schemeClr val="accent3"/>
              </a:solidFill>
              <a:effectLst>
                <a:outerShdw blurRad="38100" dist="38100" dir="2700000" algn="tl">
                  <a:srgbClr val="000000">
                    <a:alpha val="43137"/>
                  </a:srgbClr>
                </a:outerShdw>
              </a:effectLst>
            </a:endParaRPr>
          </a:p>
        </p:txBody>
      </p:sp>
      <p:pic>
        <p:nvPicPr>
          <p:cNvPr id="6" name="76B378A4-7D6B-4CEE-BF64-2DA4C8F9896A" descr="BFE42D28-9F03-4585-833F-2571C66E889B@at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143000"/>
            <a:ext cx="1157632" cy="13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2516" y="3051707"/>
            <a:ext cx="1127684" cy="151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317671" y="1162299"/>
            <a:ext cx="3124200" cy="1015663"/>
          </a:xfrm>
          <a:prstGeom prst="rect">
            <a:avLst/>
          </a:prstGeom>
          <a:noFill/>
        </p:spPr>
        <p:txBody>
          <a:bodyPr wrap="square" rtlCol="0">
            <a:spAutoFit/>
          </a:bodyPr>
          <a:lstStyle/>
          <a:p>
            <a:r>
              <a:rPr lang="en-US" sz="2400" dirty="0" smtClean="0"/>
              <a:t>VILLA CALACOLA</a:t>
            </a:r>
          </a:p>
          <a:p>
            <a:r>
              <a:rPr lang="en-US" dirty="0" smtClean="0"/>
              <a:t>Planted 2004:  Pinot Noir Syrah &amp; Merlot</a:t>
            </a:r>
            <a:endParaRPr lang="en-US" dirty="0"/>
          </a:p>
        </p:txBody>
      </p:sp>
      <p:sp>
        <p:nvSpPr>
          <p:cNvPr id="9" name="TextBox 8"/>
          <p:cNvSpPr txBox="1"/>
          <p:nvPr/>
        </p:nvSpPr>
        <p:spPr>
          <a:xfrm>
            <a:off x="685799" y="2971800"/>
            <a:ext cx="3388941" cy="1754326"/>
          </a:xfrm>
          <a:prstGeom prst="rect">
            <a:avLst/>
          </a:prstGeom>
          <a:noFill/>
        </p:spPr>
        <p:txBody>
          <a:bodyPr wrap="none" rtlCol="0">
            <a:spAutoFit/>
          </a:bodyPr>
          <a:lstStyle/>
          <a:p>
            <a:r>
              <a:rPr lang="en-US" sz="2400" dirty="0" smtClean="0"/>
              <a:t>CAPTAIN VINEYARDS</a:t>
            </a:r>
          </a:p>
          <a:p>
            <a:r>
              <a:rPr lang="en-US" dirty="0" smtClean="0"/>
              <a:t>Planted:  2005:  Petit Verdot, </a:t>
            </a:r>
          </a:p>
          <a:p>
            <a:r>
              <a:rPr lang="en-US" dirty="0" smtClean="0"/>
              <a:t>Pinot Noir, Cabernet, Petit Sirah</a:t>
            </a:r>
          </a:p>
          <a:p>
            <a:endParaRPr lang="en-US" sz="2400" dirty="0"/>
          </a:p>
          <a:p>
            <a:endParaRPr lang="en-US" sz="2400" dirty="0"/>
          </a:p>
        </p:txBody>
      </p:sp>
      <p:pic>
        <p:nvPicPr>
          <p:cNvPr id="10" name="Picture 2" descr="C:\Users\Leslie\AppData\Local\Microsoft\Windows\Temporary Internet Files\Content.Outlook\1JK5KGPP\Koelmel Vineyard Label - 2008 Sangiovese Gold Medal 2011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803" y="5003125"/>
            <a:ext cx="1219829" cy="14635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eaderRevis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1538632" y="5025603"/>
            <a:ext cx="3871568" cy="14186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410200" y="5025603"/>
            <a:ext cx="3667747" cy="1292662"/>
          </a:xfrm>
          <a:prstGeom prst="rect">
            <a:avLst/>
          </a:prstGeom>
          <a:noFill/>
        </p:spPr>
        <p:txBody>
          <a:bodyPr wrap="square" rtlCol="0">
            <a:spAutoFit/>
          </a:bodyPr>
          <a:lstStyle/>
          <a:p>
            <a:r>
              <a:rPr lang="en-US" sz="2400" dirty="0" smtClean="0"/>
              <a:t>PARKMON VINEYARDS</a:t>
            </a:r>
          </a:p>
          <a:p>
            <a:r>
              <a:rPr lang="en-US" dirty="0" smtClean="0"/>
              <a:t>Planted:  2004:  Viognier, Pinot</a:t>
            </a:r>
          </a:p>
          <a:p>
            <a:r>
              <a:rPr lang="en-US" dirty="0" smtClean="0"/>
              <a:t>Noir, Sangiovese, </a:t>
            </a:r>
            <a:r>
              <a:rPr lang="en-US" dirty="0" err="1" smtClean="0"/>
              <a:t>Zinfadel</a:t>
            </a:r>
            <a:r>
              <a:rPr lang="en-US" dirty="0" smtClean="0"/>
              <a:t>, Syrah, Petite Sirah, Cabernet</a:t>
            </a:r>
            <a:endParaRPr lang="en-US" dirty="0"/>
          </a:p>
        </p:txBody>
      </p:sp>
    </p:spTree>
    <p:extLst>
      <p:ext uri="{BB962C8B-B14F-4D97-AF65-F5344CB8AC3E}">
        <p14:creationId xmlns:p14="http://schemas.microsoft.com/office/powerpoint/2010/main" val="35259354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99732"/>
            <a:ext cx="2102595" cy="269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4944" y="3962400"/>
            <a:ext cx="2082138"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Leslie\AppData\Local\Microsoft\Windows\Temporary Internet Files\Content.Outlook\1JK5KGPP\photo 2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0019" y="390102"/>
            <a:ext cx="3616992" cy="27127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236" y="3962400"/>
            <a:ext cx="3737708" cy="251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2538" y="3962400"/>
            <a:ext cx="2504698" cy="1015663"/>
          </a:xfrm>
          <a:prstGeom prst="rect">
            <a:avLst/>
          </a:prstGeom>
          <a:noFill/>
        </p:spPr>
        <p:txBody>
          <a:bodyPr wrap="square" rtlCol="0">
            <a:spAutoFit/>
          </a:bodyPr>
          <a:lstStyle/>
          <a:p>
            <a:r>
              <a:rPr lang="en-US" sz="2400" dirty="0" smtClean="0"/>
              <a:t>QUAIL HILL</a:t>
            </a:r>
          </a:p>
          <a:p>
            <a:r>
              <a:rPr lang="en-US" dirty="0" smtClean="0"/>
              <a:t>Planted:   2005</a:t>
            </a:r>
          </a:p>
          <a:p>
            <a:r>
              <a:rPr lang="en-US" dirty="0" smtClean="0"/>
              <a:t>Pinot, Merlot &amp; Syrah. </a:t>
            </a:r>
            <a:endParaRPr lang="en-US" dirty="0"/>
          </a:p>
        </p:txBody>
      </p:sp>
      <p:sp>
        <p:nvSpPr>
          <p:cNvPr id="3" name="TextBox 2"/>
          <p:cNvSpPr txBox="1"/>
          <p:nvPr/>
        </p:nvSpPr>
        <p:spPr>
          <a:xfrm>
            <a:off x="5884547" y="399732"/>
            <a:ext cx="2415277" cy="1015663"/>
          </a:xfrm>
          <a:prstGeom prst="rect">
            <a:avLst/>
          </a:prstGeom>
          <a:noFill/>
        </p:spPr>
        <p:txBody>
          <a:bodyPr wrap="none" rtlCol="0">
            <a:spAutoFit/>
          </a:bodyPr>
          <a:lstStyle/>
          <a:p>
            <a:r>
              <a:rPr lang="en-US" sz="2400" dirty="0" smtClean="0"/>
              <a:t>RHEEM VALLEY</a:t>
            </a:r>
          </a:p>
          <a:p>
            <a:r>
              <a:rPr lang="en-US" dirty="0" smtClean="0"/>
              <a:t>Planted:  2007</a:t>
            </a:r>
          </a:p>
          <a:p>
            <a:r>
              <a:rPr lang="en-US" dirty="0" smtClean="0"/>
              <a:t>Cabernet </a:t>
            </a:r>
            <a:r>
              <a:rPr lang="en-US" dirty="0" err="1" smtClean="0"/>
              <a:t>Savignon</a:t>
            </a:r>
            <a:r>
              <a:rPr lang="en-US" dirty="0" smtClean="0"/>
              <a:t>  </a:t>
            </a:r>
            <a:endParaRPr lang="en-US" dirty="0"/>
          </a:p>
        </p:txBody>
      </p:sp>
    </p:spTree>
    <p:extLst>
      <p:ext uri="{BB962C8B-B14F-4D97-AF65-F5344CB8AC3E}">
        <p14:creationId xmlns:p14="http://schemas.microsoft.com/office/powerpoint/2010/main" val="36369771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3001" y="2653216"/>
            <a:ext cx="1480651" cy="1956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Bullfrog Creek">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01" y="533400"/>
            <a:ext cx="1463717" cy="1752600"/>
          </a:xfrm>
          <a:prstGeom prst="rect">
            <a:avLst/>
          </a:prstGeom>
          <a:noFill/>
          <a:extLst>
            <a:ext uri="{909E8E84-426E-40DD-AFC4-6F175D3DCCD1}">
              <a14:hiddenFill xmlns:a14="http://schemas.microsoft.com/office/drawing/2010/main">
                <a:solidFill>
                  <a:srgbClr val="FFFFFF"/>
                </a:solidFill>
              </a14:hiddenFill>
            </a:ext>
          </a:extLst>
        </p:spPr>
      </p:pic>
      <p:pic>
        <p:nvPicPr>
          <p:cNvPr id="8" name="AA294867-2A9F-46F4-8540-E09A04E5C8A3" descr="AA294867-2A9F-46F4-8540-E09A04E5C8A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4008704"/>
            <a:ext cx="1578858" cy="235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http://lamorindawinegrowers.com/wp-content/uploads/wppa/thumbs/82.jpg?ver=5">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3718" y="533400"/>
            <a:ext cx="1744891" cy="1752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2608454"/>
            <a:ext cx="4114800" cy="1200329"/>
          </a:xfrm>
          <a:prstGeom prst="rect">
            <a:avLst/>
          </a:prstGeom>
          <a:noFill/>
        </p:spPr>
        <p:txBody>
          <a:bodyPr wrap="square" rtlCol="0">
            <a:spAutoFit/>
          </a:bodyPr>
          <a:lstStyle/>
          <a:p>
            <a:r>
              <a:rPr lang="en-US" sz="2400" dirty="0" smtClean="0"/>
              <a:t> MILLER FAMILY </a:t>
            </a:r>
          </a:p>
          <a:p>
            <a:r>
              <a:rPr lang="en-US" sz="2400" dirty="0"/>
              <a:t> </a:t>
            </a:r>
            <a:r>
              <a:rPr lang="en-US" sz="2400" dirty="0" smtClean="0"/>
              <a:t>VINEYARD</a:t>
            </a:r>
          </a:p>
          <a:p>
            <a:r>
              <a:rPr lang="en-US" sz="2400" dirty="0" smtClean="0"/>
              <a:t> </a:t>
            </a:r>
            <a:r>
              <a:rPr lang="en-US" dirty="0" smtClean="0"/>
              <a:t>Planted 2007:  Sangiovese</a:t>
            </a:r>
            <a:endParaRPr lang="en-US" sz="2400" dirty="0"/>
          </a:p>
        </p:txBody>
      </p:sp>
      <p:sp>
        <p:nvSpPr>
          <p:cNvPr id="9" name="TextBox 8"/>
          <p:cNvSpPr txBox="1"/>
          <p:nvPr/>
        </p:nvSpPr>
        <p:spPr>
          <a:xfrm>
            <a:off x="3700887" y="533400"/>
            <a:ext cx="4462440" cy="1015663"/>
          </a:xfrm>
          <a:prstGeom prst="rect">
            <a:avLst/>
          </a:prstGeom>
          <a:noFill/>
        </p:spPr>
        <p:txBody>
          <a:bodyPr wrap="none" rtlCol="0">
            <a:spAutoFit/>
          </a:bodyPr>
          <a:lstStyle/>
          <a:p>
            <a:r>
              <a:rPr lang="en-US" sz="2400" dirty="0" smtClean="0"/>
              <a:t>BULLFROG CREEK WINERY</a:t>
            </a:r>
          </a:p>
          <a:p>
            <a:r>
              <a:rPr lang="en-US" dirty="0" smtClean="0"/>
              <a:t>Planted:  2011 – Viognier, Sauvignon Blanc, </a:t>
            </a:r>
          </a:p>
          <a:p>
            <a:r>
              <a:rPr lang="en-US" dirty="0" smtClean="0"/>
              <a:t>Pinot Noir.</a:t>
            </a:r>
            <a:endParaRPr lang="en-US" dirty="0"/>
          </a:p>
        </p:txBody>
      </p:sp>
      <p:pic>
        <p:nvPicPr>
          <p:cNvPr id="4098" name="Picture 2" descr="???????????????????????????????">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7466" y="4008704"/>
            <a:ext cx="2857500" cy="23597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984966" y="5599600"/>
            <a:ext cx="2868414" cy="738664"/>
          </a:xfrm>
          <a:prstGeom prst="rect">
            <a:avLst/>
          </a:prstGeom>
          <a:noFill/>
        </p:spPr>
        <p:txBody>
          <a:bodyPr wrap="none" rtlCol="0">
            <a:spAutoFit/>
          </a:bodyPr>
          <a:lstStyle/>
          <a:p>
            <a:r>
              <a:rPr lang="en-US" sz="2400" dirty="0" smtClean="0"/>
              <a:t>VINCENZA RANCH</a:t>
            </a:r>
          </a:p>
          <a:p>
            <a:r>
              <a:rPr lang="en-US" dirty="0" smtClean="0"/>
              <a:t>Planted 2006:  Petite Sirah</a:t>
            </a:r>
            <a:endParaRPr lang="en-US" dirty="0"/>
          </a:p>
        </p:txBody>
      </p:sp>
      <p:pic>
        <p:nvPicPr>
          <p:cNvPr id="3076" name="Picture 4" descr="C:\Users\Leslie\Desktop\Picking810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37906" y="2670683"/>
            <a:ext cx="4385095" cy="1075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939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371600"/>
            <a:ext cx="8839200" cy="6465547"/>
          </a:xfrm>
        </p:spPr>
        <p:txBody>
          <a:bodyPr>
            <a:normAutofit/>
          </a:bodyPr>
          <a:lstStyle/>
          <a:p>
            <a:pPr marL="0" lvl="0" indent="0">
              <a:buNone/>
            </a:pPr>
            <a:r>
              <a:rPr lang="en-US" sz="2400" dirty="0"/>
              <a:t>The first </a:t>
            </a:r>
            <a:r>
              <a:rPr lang="en-US" sz="2400" dirty="0" smtClean="0"/>
              <a:t>“commercial” winery </a:t>
            </a:r>
            <a:r>
              <a:rPr lang="en-US" sz="2400" dirty="0"/>
              <a:t>was </a:t>
            </a:r>
            <a:r>
              <a:rPr lang="en-US" sz="2400" dirty="0" smtClean="0"/>
              <a:t>established</a:t>
            </a:r>
          </a:p>
          <a:p>
            <a:pPr marL="0" lvl="0" indent="0">
              <a:buNone/>
            </a:pPr>
            <a:r>
              <a:rPr lang="en-US" sz="2400" dirty="0" smtClean="0"/>
              <a:t>in </a:t>
            </a:r>
            <a:r>
              <a:rPr lang="en-US" sz="2400" dirty="0"/>
              <a:t>Los Angeles by an immigrant from Bordeaux, </a:t>
            </a:r>
            <a:endParaRPr lang="en-US" sz="2400" dirty="0" smtClean="0"/>
          </a:p>
          <a:p>
            <a:pPr marL="0" lvl="0" indent="0">
              <a:buNone/>
            </a:pPr>
            <a:r>
              <a:rPr lang="en-US" sz="2400" dirty="0" smtClean="0"/>
              <a:t>Jean-Louis Vignes</a:t>
            </a:r>
            <a:r>
              <a:rPr lang="en-US" sz="2400" dirty="0"/>
              <a:t>. </a:t>
            </a:r>
            <a:r>
              <a:rPr lang="en-US" sz="2400" dirty="0" smtClean="0"/>
              <a:t>Most of the European immigrant population lived in southern CA.</a:t>
            </a:r>
          </a:p>
          <a:p>
            <a:pPr marL="0" lvl="0" indent="0">
              <a:buNone/>
            </a:pPr>
            <a:endParaRPr lang="en-US" sz="2400" dirty="0" smtClean="0"/>
          </a:p>
          <a:p>
            <a:pPr marL="0" lvl="0" indent="0">
              <a:buNone/>
            </a:pPr>
            <a:r>
              <a:rPr lang="en-US" sz="2400" dirty="0" smtClean="0"/>
              <a:t>Not happy with the quality of </a:t>
            </a:r>
            <a:r>
              <a:rPr lang="en-US" sz="2400" dirty="0"/>
              <a:t>the </a:t>
            </a:r>
            <a:r>
              <a:rPr lang="en-US" sz="2400" dirty="0" smtClean="0"/>
              <a:t>“Mission” </a:t>
            </a:r>
            <a:r>
              <a:rPr lang="en-US" sz="2400" dirty="0"/>
              <a:t>grape, he imported vines from France. By </a:t>
            </a:r>
            <a:r>
              <a:rPr lang="en-US" sz="3200" dirty="0">
                <a:solidFill>
                  <a:srgbClr val="FFFF00"/>
                </a:solidFill>
              </a:rPr>
              <a:t>1851</a:t>
            </a:r>
            <a:r>
              <a:rPr lang="en-US" sz="2400" dirty="0"/>
              <a:t> he had 40,000 vines under cultivation and was producing 1,000 US </a:t>
            </a:r>
            <a:r>
              <a:rPr lang="en-US" sz="2400" dirty="0" smtClean="0"/>
              <a:t>barrels per year.</a:t>
            </a:r>
          </a:p>
          <a:p>
            <a:pPr marL="0" lvl="0" indent="0">
              <a:buNone/>
            </a:pPr>
            <a:endParaRPr lang="en-US" sz="2400" dirty="0" smtClean="0"/>
          </a:p>
          <a:p>
            <a:pPr marL="0" lvl="0" indent="0">
              <a:buNone/>
            </a:pPr>
            <a:r>
              <a:rPr lang="en-US" sz="2400" dirty="0" smtClean="0"/>
              <a:t>Major </a:t>
            </a:r>
            <a:r>
              <a:rPr lang="en-US" sz="2400" dirty="0"/>
              <a:t>wine </a:t>
            </a:r>
            <a:r>
              <a:rPr lang="en-US" sz="2400" dirty="0" smtClean="0"/>
              <a:t>production starts to shifts </a:t>
            </a:r>
            <a:r>
              <a:rPr lang="en-US" sz="2400" dirty="0"/>
              <a:t>to </a:t>
            </a:r>
            <a:r>
              <a:rPr lang="en-US" sz="2400" dirty="0" smtClean="0"/>
              <a:t>northern </a:t>
            </a:r>
            <a:r>
              <a:rPr lang="en-US" sz="2400" dirty="0"/>
              <a:t>California </a:t>
            </a:r>
            <a:r>
              <a:rPr lang="en-US" sz="2400" dirty="0" smtClean="0"/>
              <a:t>largely due to the increase in population following the Gold Rush</a:t>
            </a:r>
          </a:p>
          <a:p>
            <a:pPr marL="0" lvl="0" indent="0">
              <a:buNone/>
            </a:pPr>
            <a:r>
              <a:rPr lang="en-US" sz="2400" dirty="0" smtClean="0"/>
              <a:t>which also brought an increased demand for  wine.</a:t>
            </a:r>
            <a:endParaRPr lang="en-US" sz="2400" dirty="0"/>
          </a:p>
        </p:txBody>
      </p:sp>
      <p:sp>
        <p:nvSpPr>
          <p:cNvPr id="3" name="Title 2"/>
          <p:cNvSpPr>
            <a:spLocks noGrp="1"/>
          </p:cNvSpPr>
          <p:nvPr>
            <p:ph type="title"/>
          </p:nvPr>
        </p:nvSpPr>
        <p:spPr>
          <a:xfrm>
            <a:off x="522285" y="195829"/>
            <a:ext cx="8229600" cy="870971"/>
          </a:xfrm>
        </p:spPr>
        <p:txBody>
          <a:bodyPr/>
          <a:lstStyle/>
          <a:p>
            <a:r>
              <a:rPr lang="en-US" b="1" dirty="0" smtClean="0">
                <a:solidFill>
                  <a:schemeClr val="accent3"/>
                </a:solidFill>
                <a:effectLst>
                  <a:outerShdw blurRad="38100" dist="38100" dir="2700000" algn="tl">
                    <a:srgbClr val="000000">
                      <a:alpha val="43137"/>
                    </a:srgbClr>
                  </a:outerShdw>
                </a:effectLst>
              </a:rPr>
              <a:t>Jean-Louis Vignes</a:t>
            </a:r>
            <a:endParaRPr lang="en-US" b="1" dirty="0">
              <a:solidFill>
                <a:schemeClr val="accent3"/>
              </a:solidFill>
              <a:effectLst>
                <a:outerShdw blurRad="38100" dist="38100" dir="2700000" algn="tl">
                  <a:srgbClr val="000000">
                    <a:alpha val="43137"/>
                  </a:srgbClr>
                </a:outerShdw>
              </a:effectLst>
            </a:endParaRPr>
          </a:p>
        </p:txBody>
      </p:sp>
      <p:pic>
        <p:nvPicPr>
          <p:cNvPr id="2050" name="Picture 2" descr="Jean-Louis Vigne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3976" y="228600"/>
            <a:ext cx="2212834" cy="2133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4647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line imag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48570"/>
            <a:ext cx="1976526"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521" y="4209947"/>
            <a:ext cx="1499374" cy="225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1200" y="381001"/>
            <a:ext cx="2198166" cy="1015663"/>
          </a:xfrm>
          <a:prstGeom prst="rect">
            <a:avLst/>
          </a:prstGeom>
          <a:noFill/>
        </p:spPr>
        <p:txBody>
          <a:bodyPr wrap="none" rtlCol="0">
            <a:spAutoFit/>
          </a:bodyPr>
          <a:lstStyle/>
          <a:p>
            <a:r>
              <a:rPr lang="en-US" sz="2400" dirty="0" smtClean="0"/>
              <a:t>PETIT JARDIN</a:t>
            </a:r>
          </a:p>
          <a:p>
            <a:r>
              <a:rPr lang="en-US" dirty="0" smtClean="0"/>
              <a:t>Planted:  2010</a:t>
            </a:r>
          </a:p>
          <a:p>
            <a:r>
              <a:rPr lang="en-US" dirty="0" smtClean="0"/>
              <a:t>Cabernet Sauvignon</a:t>
            </a:r>
            <a:endParaRPr lang="en-US" dirty="0"/>
          </a:p>
        </p:txBody>
      </p:sp>
      <p:sp>
        <p:nvSpPr>
          <p:cNvPr id="5" name="TextBox 4"/>
          <p:cNvSpPr txBox="1"/>
          <p:nvPr/>
        </p:nvSpPr>
        <p:spPr>
          <a:xfrm>
            <a:off x="874869" y="4186941"/>
            <a:ext cx="3132909" cy="1292662"/>
          </a:xfrm>
          <a:prstGeom prst="rect">
            <a:avLst/>
          </a:prstGeom>
          <a:noFill/>
        </p:spPr>
        <p:txBody>
          <a:bodyPr wrap="none" rtlCol="0">
            <a:spAutoFit/>
          </a:bodyPr>
          <a:lstStyle/>
          <a:p>
            <a:r>
              <a:rPr lang="en-US" sz="2400" dirty="0" smtClean="0"/>
              <a:t>BIRCHWOOD PLACE</a:t>
            </a:r>
          </a:p>
          <a:p>
            <a:r>
              <a:rPr lang="en-US" dirty="0" smtClean="0"/>
              <a:t>Planted: 2000</a:t>
            </a:r>
          </a:p>
          <a:p>
            <a:r>
              <a:rPr lang="en-US" dirty="0" smtClean="0"/>
              <a:t>Sangiovese, Merlot.</a:t>
            </a:r>
          </a:p>
          <a:p>
            <a:r>
              <a:rPr lang="en-US" dirty="0" smtClean="0"/>
              <a:t>Chardonnay.  </a:t>
            </a:r>
            <a:endParaRPr lang="en-US"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778" y="4209947"/>
            <a:ext cx="3295078" cy="225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3726" y="381001"/>
            <a:ext cx="3357474" cy="252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2586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b="1" dirty="0" smtClean="0">
                <a:solidFill>
                  <a:schemeClr val="accent3"/>
                </a:solidFill>
                <a:effectLst>
                  <a:outerShdw blurRad="38100" dist="38100" dir="2700000" algn="tl">
                    <a:srgbClr val="000000">
                      <a:alpha val="43137"/>
                    </a:srgbClr>
                  </a:outerShdw>
                </a:effectLst>
              </a:rPr>
              <a:t>Lafayette Vineyards Today</a:t>
            </a:r>
            <a:endParaRPr lang="en-US" b="1" dirty="0">
              <a:solidFill>
                <a:schemeClr val="accent3"/>
              </a:solidFill>
              <a:effectLst>
                <a:outerShdw blurRad="38100" dist="38100" dir="2700000" algn="tl">
                  <a:srgbClr val="000000">
                    <a:alpha val="43137"/>
                  </a:srgbClr>
                </a:outerShdw>
              </a:effectLst>
            </a:endParaRPr>
          </a:p>
        </p:txBody>
      </p:sp>
      <p:sp>
        <p:nvSpPr>
          <p:cNvPr id="3" name="Rectangle 2"/>
          <p:cNvSpPr/>
          <p:nvPr/>
        </p:nvSpPr>
        <p:spPr>
          <a:xfrm>
            <a:off x="262328" y="3750039"/>
            <a:ext cx="8881671" cy="461665"/>
          </a:xfrm>
          <a:prstGeom prst="rect">
            <a:avLst/>
          </a:prstGeom>
        </p:spPr>
        <p:txBody>
          <a:bodyPr wrap="square">
            <a:spAutoFit/>
          </a:bodyPr>
          <a:lstStyle/>
          <a:p>
            <a:r>
              <a:rPr lang="en-US" sz="2400" dirty="0" smtClean="0"/>
              <a:t>.</a:t>
            </a:r>
            <a:endParaRPr lang="en-US" sz="2400" dirty="0"/>
          </a:p>
        </p:txBody>
      </p:sp>
      <p:pic>
        <p:nvPicPr>
          <p:cNvPr id="4" name="Picture 3" descr="WEB-Reliez-Valley-Vineyards-Cave-2.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9423" y="1340522"/>
            <a:ext cx="3639377" cy="2375293"/>
          </a:xfrm>
          <a:prstGeom prst="rect">
            <a:avLst/>
          </a:prstGeom>
        </p:spPr>
      </p:pic>
      <p:pic>
        <p:nvPicPr>
          <p:cNvPr id="5" name="Picture 4" descr="imageD3D97404-2321-4F31-B907-4662A112589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773" y="1340523"/>
            <a:ext cx="1751650" cy="237529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4131725"/>
            <a:ext cx="1665514" cy="226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http://deerhillvineyards.com/wp-content/gallery/vineyard/dsc007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2114" y="4131725"/>
            <a:ext cx="3851302" cy="21882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638800" y="1340525"/>
            <a:ext cx="3579417" cy="1384995"/>
          </a:xfrm>
          <a:prstGeom prst="rect">
            <a:avLst/>
          </a:prstGeom>
          <a:noFill/>
        </p:spPr>
        <p:txBody>
          <a:bodyPr wrap="square" rtlCol="0">
            <a:spAutoFit/>
          </a:bodyPr>
          <a:lstStyle/>
          <a:p>
            <a:r>
              <a:rPr lang="en-US" sz="2400" dirty="0" smtClean="0"/>
              <a:t>RELIEZ VALLEY VINEYARD</a:t>
            </a:r>
          </a:p>
          <a:p>
            <a:r>
              <a:rPr lang="en-US" dirty="0" smtClean="0"/>
              <a:t>Planted 2006:  </a:t>
            </a:r>
          </a:p>
          <a:p>
            <a:r>
              <a:rPr lang="en-US" dirty="0" smtClean="0"/>
              <a:t>Cabernet Sauvignon</a:t>
            </a:r>
            <a:endParaRPr lang="en-US" dirty="0"/>
          </a:p>
        </p:txBody>
      </p:sp>
      <p:sp>
        <p:nvSpPr>
          <p:cNvPr id="9" name="TextBox 8"/>
          <p:cNvSpPr txBox="1"/>
          <p:nvPr/>
        </p:nvSpPr>
        <p:spPr>
          <a:xfrm>
            <a:off x="1455478" y="4131725"/>
            <a:ext cx="1805623" cy="1384995"/>
          </a:xfrm>
          <a:prstGeom prst="rect">
            <a:avLst/>
          </a:prstGeom>
          <a:noFill/>
        </p:spPr>
        <p:txBody>
          <a:bodyPr wrap="none" rtlCol="0">
            <a:spAutoFit/>
          </a:bodyPr>
          <a:lstStyle/>
          <a:p>
            <a:r>
              <a:rPr lang="en-US" sz="2400" dirty="0" smtClean="0"/>
              <a:t>DEER HILL </a:t>
            </a:r>
          </a:p>
          <a:p>
            <a:r>
              <a:rPr lang="en-US" sz="2400" dirty="0" smtClean="0"/>
              <a:t>VINEYARD</a:t>
            </a:r>
          </a:p>
          <a:p>
            <a:r>
              <a:rPr lang="en-US" dirty="0" smtClean="0"/>
              <a:t>Planted:  1998</a:t>
            </a:r>
          </a:p>
          <a:p>
            <a:r>
              <a:rPr lang="en-US" dirty="0" smtClean="0"/>
              <a:t>Cabernet</a:t>
            </a:r>
            <a:endParaRPr lang="en-US" dirty="0"/>
          </a:p>
        </p:txBody>
      </p:sp>
    </p:spTree>
    <p:extLst>
      <p:ext uri="{BB962C8B-B14F-4D97-AF65-F5344CB8AC3E}">
        <p14:creationId xmlns:p14="http://schemas.microsoft.com/office/powerpoint/2010/main" val="21580809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7839" y="3863953"/>
            <a:ext cx="1724716" cy="252828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descr="C:\Users\Leslie\Desktop\Tha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399" y="12763498"/>
            <a:ext cx="771524" cy="10286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Leslie\Desktop\Tha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6521" y="3863953"/>
            <a:ext cx="1711318" cy="2467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Leslie\Desktop\LOS ARABIS VINEYARDS\LABELS\LosArabis13PNR_T.jpg"/>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5589"/>
            <a:ext cx="1828800" cy="2133600"/>
          </a:xfrm>
          <a:prstGeom prst="rect">
            <a:avLst/>
          </a:prstGeom>
          <a:noFill/>
          <a:ln>
            <a:noFill/>
          </a:ln>
        </p:spPr>
      </p:pic>
      <p:sp>
        <p:nvSpPr>
          <p:cNvPr id="3" name="TextBox 2"/>
          <p:cNvSpPr txBox="1"/>
          <p:nvPr/>
        </p:nvSpPr>
        <p:spPr>
          <a:xfrm>
            <a:off x="6477000" y="609600"/>
            <a:ext cx="2475555" cy="1384995"/>
          </a:xfrm>
          <a:prstGeom prst="rect">
            <a:avLst/>
          </a:prstGeom>
          <a:noFill/>
        </p:spPr>
        <p:txBody>
          <a:bodyPr wrap="square" rtlCol="0">
            <a:spAutoFit/>
          </a:bodyPr>
          <a:lstStyle/>
          <a:p>
            <a:r>
              <a:rPr lang="en-US" sz="2400" dirty="0" smtClean="0"/>
              <a:t>LOS ARABIS VINEYARDS</a:t>
            </a:r>
          </a:p>
          <a:p>
            <a:r>
              <a:rPr lang="en-US" dirty="0" smtClean="0"/>
              <a:t>Planted 1999:  </a:t>
            </a:r>
          </a:p>
          <a:p>
            <a:r>
              <a:rPr lang="en-US" dirty="0" smtClean="0"/>
              <a:t>Pinot Noir</a:t>
            </a:r>
            <a:endParaRPr lang="en-US" dirty="0"/>
          </a:p>
        </p:txBody>
      </p:sp>
      <p:sp>
        <p:nvSpPr>
          <p:cNvPr id="5" name="TextBox 4"/>
          <p:cNvSpPr txBox="1"/>
          <p:nvPr/>
        </p:nvSpPr>
        <p:spPr>
          <a:xfrm>
            <a:off x="572642" y="3032956"/>
            <a:ext cx="3124200" cy="1661993"/>
          </a:xfrm>
          <a:prstGeom prst="rect">
            <a:avLst/>
          </a:prstGeom>
          <a:noFill/>
        </p:spPr>
        <p:txBody>
          <a:bodyPr wrap="square" rtlCol="0">
            <a:spAutoFit/>
          </a:bodyPr>
          <a:lstStyle/>
          <a:p>
            <a:r>
              <a:rPr lang="en-US" sz="2400" dirty="0" smtClean="0"/>
              <a:t>THAL VINEYARDS</a:t>
            </a:r>
          </a:p>
          <a:p>
            <a:r>
              <a:rPr lang="en-US" dirty="0" smtClean="0"/>
              <a:t>Planted:  2011</a:t>
            </a:r>
          </a:p>
          <a:p>
            <a:r>
              <a:rPr lang="en-US" dirty="0" smtClean="0"/>
              <a:t>Cabernet, Sauvignon Blanc &amp;</a:t>
            </a:r>
          </a:p>
          <a:p>
            <a:r>
              <a:rPr lang="en-US" dirty="0" smtClean="0"/>
              <a:t>Merlot.</a:t>
            </a:r>
          </a:p>
          <a:p>
            <a:endParaRPr lang="en-US" sz="2400" dirty="0"/>
          </a:p>
        </p:txBody>
      </p:sp>
      <p:pic>
        <p:nvPicPr>
          <p:cNvPr id="12" name="Picture 11" descr="C:\Users\Larry Thal\Desktop\Wine 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5001" y="4191000"/>
            <a:ext cx="3611520" cy="2201237"/>
          </a:xfrm>
          <a:prstGeom prst="rect">
            <a:avLst/>
          </a:prstGeom>
          <a:noFill/>
          <a:ln>
            <a:noFill/>
          </a:ln>
        </p:spPr>
      </p:pic>
      <p:pic>
        <p:nvPicPr>
          <p:cNvPr id="4098" name="Picture 2" descr="C:\Users\Leslie\Desktop\10438527_10155820612460360_6570794135539138814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6116" y="250873"/>
            <a:ext cx="4076064"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3660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vid Howsepia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29000"/>
            <a:ext cx="2143125"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752725" y="3259945"/>
            <a:ext cx="3299942" cy="738664"/>
          </a:xfrm>
          <a:prstGeom prst="rect">
            <a:avLst/>
          </a:prstGeom>
        </p:spPr>
        <p:txBody>
          <a:bodyPr wrap="none">
            <a:spAutoFit/>
          </a:bodyPr>
          <a:lstStyle/>
          <a:p>
            <a:r>
              <a:rPr lang="en-US" sz="2400" dirty="0" smtClean="0"/>
              <a:t>COULOIR VINEYARDS</a:t>
            </a:r>
          </a:p>
          <a:p>
            <a:r>
              <a:rPr lang="en-US" dirty="0" smtClean="0"/>
              <a:t>Planted 2011 - Cabernet</a:t>
            </a:r>
            <a:endParaRPr lang="en-US"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2725" y="3959225"/>
            <a:ext cx="3657600" cy="232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C:\Users\Leslie\Desktop\Haas\IMG_063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84971" y="530888"/>
            <a:ext cx="2971800" cy="2138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530888"/>
            <a:ext cx="1676400" cy="214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156770" y="530888"/>
            <a:ext cx="3606229" cy="1015663"/>
          </a:xfrm>
          <a:prstGeom prst="rect">
            <a:avLst/>
          </a:prstGeom>
        </p:spPr>
        <p:txBody>
          <a:bodyPr wrap="square">
            <a:spAutoFit/>
          </a:bodyPr>
          <a:lstStyle/>
          <a:p>
            <a:r>
              <a:rPr lang="en-US" sz="2400" dirty="0"/>
              <a:t>HAAS  VINEYARD</a:t>
            </a:r>
          </a:p>
          <a:p>
            <a:r>
              <a:rPr lang="en-US" dirty="0"/>
              <a:t>Planted 2007:  Chardonnay, Cabernet</a:t>
            </a:r>
          </a:p>
        </p:txBody>
      </p:sp>
    </p:spTree>
    <p:extLst>
      <p:ext uri="{BB962C8B-B14F-4D97-AF65-F5344CB8AC3E}">
        <p14:creationId xmlns:p14="http://schemas.microsoft.com/office/powerpoint/2010/main" val="17588705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Leslie\AppData\Local\Microsoft\Windows\Temporary Internet Files\Content.Outlook\1JK5KGPP\Chardonna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1620916" cy="2362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3255" y="3989272"/>
            <a:ext cx="1889830" cy="2425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FB03D17F-8EDD-440A-A2FE-5BF3AE59716A" descr="F32944AD-3C72-4DA3-9FB1-08BDD7B533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3989272"/>
            <a:ext cx="3265957" cy="242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yui_3_16_0_1_1445058479322_4698" descr="Inline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2448" y="246185"/>
            <a:ext cx="4144012" cy="2268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00800" y="457200"/>
            <a:ext cx="3129177" cy="1508105"/>
          </a:xfrm>
          <a:prstGeom prst="rect">
            <a:avLst/>
          </a:prstGeom>
          <a:noFill/>
        </p:spPr>
        <p:txBody>
          <a:bodyPr wrap="square" rtlCol="0">
            <a:spAutoFit/>
          </a:bodyPr>
          <a:lstStyle/>
          <a:p>
            <a:r>
              <a:rPr lang="en-US" sz="2000" dirty="0" smtClean="0"/>
              <a:t>ANCIENT LAKES</a:t>
            </a:r>
          </a:p>
          <a:p>
            <a:r>
              <a:rPr lang="en-US" dirty="0" smtClean="0"/>
              <a:t>Planted: 2011</a:t>
            </a:r>
          </a:p>
          <a:p>
            <a:r>
              <a:rPr lang="en-US" dirty="0" smtClean="0"/>
              <a:t>Cabernet, Syrah, </a:t>
            </a:r>
          </a:p>
          <a:p>
            <a:r>
              <a:rPr lang="en-US" dirty="0" smtClean="0"/>
              <a:t>Pinot Noir </a:t>
            </a:r>
          </a:p>
          <a:p>
            <a:endParaRPr lang="en-US" dirty="0"/>
          </a:p>
        </p:txBody>
      </p:sp>
      <p:sp>
        <p:nvSpPr>
          <p:cNvPr id="8" name="Rectangle 7"/>
          <p:cNvSpPr/>
          <p:nvPr/>
        </p:nvSpPr>
        <p:spPr>
          <a:xfrm>
            <a:off x="304800" y="3906054"/>
            <a:ext cx="4419600" cy="954107"/>
          </a:xfrm>
          <a:prstGeom prst="rect">
            <a:avLst/>
          </a:prstGeom>
        </p:spPr>
        <p:txBody>
          <a:bodyPr wrap="square">
            <a:spAutoFit/>
          </a:bodyPr>
          <a:lstStyle/>
          <a:p>
            <a:r>
              <a:rPr lang="en-US" sz="2000" dirty="0"/>
              <a:t>TARABROOK VINEYARDS</a:t>
            </a:r>
          </a:p>
          <a:p>
            <a:r>
              <a:rPr lang="en-US" dirty="0"/>
              <a:t>Planted: 2012</a:t>
            </a:r>
          </a:p>
          <a:p>
            <a:r>
              <a:rPr lang="en-US" dirty="0"/>
              <a:t>Tempranillo</a:t>
            </a:r>
          </a:p>
        </p:txBody>
      </p:sp>
    </p:spTree>
    <p:extLst>
      <p:ext uri="{BB962C8B-B14F-4D97-AF65-F5344CB8AC3E}">
        <p14:creationId xmlns:p14="http://schemas.microsoft.com/office/powerpoint/2010/main" val="31040165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38200"/>
          </a:xfrm>
        </p:spPr>
        <p:txBody>
          <a:bodyPr/>
          <a:lstStyle/>
          <a:p>
            <a:r>
              <a:rPr lang="en-US" b="1" dirty="0">
                <a:solidFill>
                  <a:schemeClr val="accent3"/>
                </a:solidFill>
                <a:effectLst>
                  <a:outerShdw blurRad="38100" dist="38100" dir="2700000" algn="tl">
                    <a:srgbClr val="000000">
                      <a:alpha val="43137"/>
                    </a:srgbClr>
                  </a:outerShdw>
                </a:effectLst>
              </a:rPr>
              <a:t>Orinda Vineyards Today</a:t>
            </a: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620" y="1323510"/>
            <a:ext cx="2070395" cy="2538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Leslie\Desktop\DAVIDSON\9C0FC260-8A80-4417-ACB5-DADE8872A86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0017" y="1323510"/>
            <a:ext cx="3206384" cy="24946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86401" y="1371599"/>
            <a:ext cx="3497881" cy="1015663"/>
          </a:xfrm>
          <a:prstGeom prst="rect">
            <a:avLst/>
          </a:prstGeom>
          <a:noFill/>
        </p:spPr>
        <p:txBody>
          <a:bodyPr wrap="none" rtlCol="0">
            <a:spAutoFit/>
          </a:bodyPr>
          <a:lstStyle/>
          <a:p>
            <a:r>
              <a:rPr lang="en-US" sz="2400" dirty="0" smtClean="0"/>
              <a:t>DAVIDSON VINEYARDS</a:t>
            </a:r>
          </a:p>
          <a:p>
            <a:r>
              <a:rPr lang="en-US" dirty="0" smtClean="0"/>
              <a:t>Planted 2010:  Merlot &amp; </a:t>
            </a:r>
          </a:p>
          <a:p>
            <a:r>
              <a:rPr lang="en-US" dirty="0" smtClean="0"/>
              <a:t>Cabernet</a:t>
            </a:r>
            <a:endParaRPr lang="en-US" dirty="0"/>
          </a:p>
        </p:txBody>
      </p:sp>
      <p:sp>
        <p:nvSpPr>
          <p:cNvPr id="5" name="Content Placeholder 4"/>
          <p:cNvSpPr>
            <a:spLocks noGrp="1"/>
          </p:cNvSpPr>
          <p:nvPr>
            <p:ph idx="1"/>
          </p:nvPr>
        </p:nvSpPr>
        <p:spPr>
          <a:xfrm>
            <a:off x="8305800" y="5994454"/>
            <a:ext cx="381000" cy="101545"/>
          </a:xfrm>
        </p:spPr>
        <p:txBody>
          <a:bodyPr>
            <a:normAutofit fontScale="25000" lnSpcReduction="20000"/>
          </a:bodyPr>
          <a:lstStyle/>
          <a:p>
            <a:endParaRPr lang="en-US" dirty="0"/>
          </a:p>
        </p:txBody>
      </p:sp>
      <p:sp>
        <p:nvSpPr>
          <p:cNvPr id="6" name="TextBox 5"/>
          <p:cNvSpPr txBox="1"/>
          <p:nvPr/>
        </p:nvSpPr>
        <p:spPr>
          <a:xfrm>
            <a:off x="381001" y="4114800"/>
            <a:ext cx="6705600" cy="2585323"/>
          </a:xfrm>
          <a:prstGeom prst="rect">
            <a:avLst/>
          </a:prstGeom>
          <a:noFill/>
        </p:spPr>
        <p:txBody>
          <a:bodyPr wrap="square" rtlCol="0">
            <a:spAutoFit/>
          </a:bodyPr>
          <a:lstStyle/>
          <a:p>
            <a:r>
              <a:rPr lang="en-US" dirty="0">
                <a:solidFill>
                  <a:schemeClr val="accent3"/>
                </a:solidFill>
              </a:rPr>
              <a:t>Isabelle's </a:t>
            </a:r>
            <a:r>
              <a:rPr lang="en-US" dirty="0" smtClean="0">
                <a:solidFill>
                  <a:schemeClr val="accent3"/>
                </a:solidFill>
              </a:rPr>
              <a:t>Vineyard </a:t>
            </a:r>
            <a:r>
              <a:rPr lang="en-US" dirty="0" smtClean="0"/>
              <a:t>This</a:t>
            </a:r>
            <a:r>
              <a:rPr lang="en-US" dirty="0"/>
              <a:t>, our flagship vineyard, </a:t>
            </a:r>
            <a:r>
              <a:rPr lang="en-US" dirty="0" smtClean="0"/>
              <a:t>produces</a:t>
            </a:r>
          </a:p>
          <a:p>
            <a:r>
              <a:rPr lang="en-US" dirty="0" smtClean="0"/>
              <a:t> </a:t>
            </a:r>
            <a:r>
              <a:rPr lang="en-US" dirty="0"/>
              <a:t>Cabernet Sauvignon, Cabernet Franc and Sangiovese just </a:t>
            </a:r>
            <a:endParaRPr lang="en-US" dirty="0" smtClean="0"/>
          </a:p>
          <a:p>
            <a:r>
              <a:rPr lang="en-US" dirty="0" smtClean="0"/>
              <a:t>outside Moraga</a:t>
            </a:r>
          </a:p>
          <a:p>
            <a:r>
              <a:rPr lang="en-US" dirty="0">
                <a:solidFill>
                  <a:schemeClr val="accent3"/>
                </a:solidFill>
              </a:rPr>
              <a:t>Mary Leigh's Vineyard </a:t>
            </a:r>
            <a:r>
              <a:rPr lang="en-US" dirty="0" smtClean="0"/>
              <a:t>produces </a:t>
            </a:r>
            <a:r>
              <a:rPr lang="en-US" dirty="0"/>
              <a:t>Chardonnay, Sangiovese and Syrah. Located in </a:t>
            </a:r>
            <a:r>
              <a:rPr lang="en-US" dirty="0" smtClean="0"/>
              <a:t>Moraga.</a:t>
            </a:r>
          </a:p>
          <a:p>
            <a:r>
              <a:rPr lang="en-US" dirty="0">
                <a:solidFill>
                  <a:schemeClr val="accent3"/>
                </a:solidFill>
              </a:rPr>
              <a:t>Mimi's Vineyard </a:t>
            </a:r>
            <a:r>
              <a:rPr lang="en-US" dirty="0" smtClean="0">
                <a:solidFill>
                  <a:schemeClr val="accent3"/>
                </a:solidFill>
              </a:rPr>
              <a:t> </a:t>
            </a:r>
            <a:r>
              <a:rPr lang="en-US" dirty="0" smtClean="0"/>
              <a:t>located </a:t>
            </a:r>
            <a:r>
              <a:rPr lang="en-US" dirty="0"/>
              <a:t>on a slope in the Sleepy </a:t>
            </a:r>
            <a:r>
              <a:rPr lang="en-US" dirty="0" smtClean="0"/>
              <a:t>Hollow</a:t>
            </a:r>
          </a:p>
          <a:p>
            <a:r>
              <a:rPr lang="en-US" dirty="0" smtClean="0"/>
              <a:t> section of </a:t>
            </a:r>
            <a:r>
              <a:rPr lang="en-US" dirty="0"/>
              <a:t>Orinda. This cool vineyard produces Syrah </a:t>
            </a:r>
            <a:r>
              <a:rPr lang="en-US" dirty="0" smtClean="0"/>
              <a:t>with</a:t>
            </a:r>
          </a:p>
          <a:p>
            <a:r>
              <a:rPr lang="en-US" dirty="0" smtClean="0"/>
              <a:t>great </a:t>
            </a:r>
            <a:r>
              <a:rPr lang="en-US" dirty="0"/>
              <a:t>color and character</a:t>
            </a:r>
            <a:endParaRPr lang="en-US" dirty="0" smtClean="0"/>
          </a:p>
          <a:p>
            <a:endParaRPr lang="en-US"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4637" y="4623673"/>
            <a:ext cx="1857375" cy="20764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1004" y="2414229"/>
            <a:ext cx="1828800" cy="20669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68985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Leslie\Pictures\Cherry labe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789" y="2303567"/>
            <a:ext cx="2443857" cy="184619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herr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311273"/>
            <a:ext cx="21431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1000"/>
            <a:ext cx="151797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624834" y="381000"/>
            <a:ext cx="4612481" cy="738664"/>
          </a:xfrm>
          <a:prstGeom prst="rect">
            <a:avLst/>
          </a:prstGeom>
          <a:noFill/>
        </p:spPr>
        <p:txBody>
          <a:bodyPr wrap="none" rtlCol="0">
            <a:spAutoFit/>
          </a:bodyPr>
          <a:lstStyle/>
          <a:p>
            <a:r>
              <a:rPr lang="en-US" sz="2400" dirty="0" smtClean="0"/>
              <a:t>SCREECHING OWL VINEYARDS</a:t>
            </a:r>
          </a:p>
          <a:p>
            <a:r>
              <a:rPr lang="en-US" dirty="0" smtClean="0"/>
              <a:t>Planted 2007 - Syrah</a:t>
            </a:r>
            <a:endParaRPr lang="en-US" dirty="0"/>
          </a:p>
        </p:txBody>
      </p:sp>
      <p:pic>
        <p:nvPicPr>
          <p:cNvPr id="2" name="Picture 2" descr="C:\Users\Leslie\Desktop\MIMI and Vineyard 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4090" y="343319"/>
            <a:ext cx="1610744" cy="20732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02575" y="2718830"/>
            <a:ext cx="2937214" cy="1015663"/>
          </a:xfrm>
          <a:prstGeom prst="rect">
            <a:avLst/>
          </a:prstGeom>
          <a:noFill/>
        </p:spPr>
        <p:txBody>
          <a:bodyPr wrap="none" rtlCol="0">
            <a:spAutoFit/>
          </a:bodyPr>
          <a:lstStyle/>
          <a:p>
            <a:r>
              <a:rPr lang="en-US" sz="2400" dirty="0" smtClean="0"/>
              <a:t>CHERRY VINEYARD</a:t>
            </a:r>
          </a:p>
          <a:p>
            <a:r>
              <a:rPr lang="en-US" dirty="0" smtClean="0"/>
              <a:t>Planted:  2011</a:t>
            </a:r>
          </a:p>
          <a:p>
            <a:r>
              <a:rPr lang="en-US" dirty="0" smtClean="0"/>
              <a:t>Pinot Noir</a:t>
            </a:r>
            <a:endParaRPr lang="en-US" dirty="0"/>
          </a:p>
        </p:txBody>
      </p:sp>
      <p:pic>
        <p:nvPicPr>
          <p:cNvPr id="9" name="4B2D9BA8-AEAD-46FB-A1DC-273B4A62AA13" descr="D824DD71-EBDA-4F96-9F8D-1A139B29A3A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062" y="4027018"/>
            <a:ext cx="1940738" cy="261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val="35168542"/>
              </p:ext>
            </p:extLst>
          </p:nvPr>
        </p:nvGraphicFramePr>
        <p:xfrm>
          <a:off x="2286000" y="5630481"/>
          <a:ext cx="1955800" cy="312420"/>
        </p:xfrm>
        <a:graphic>
          <a:graphicData uri="http://schemas.openxmlformats.org/drawingml/2006/table">
            <a:tbl>
              <a:tblPr>
                <a:tableStyleId>{5C22544A-7EE6-4342-B048-85BDC9FD1C3A}</a:tableStyleId>
              </a:tblPr>
              <a:tblGrid>
                <a:gridCol w="1955800"/>
              </a:tblGrid>
              <a:tr h="171450">
                <a:tc>
                  <a:txBody>
                    <a:bodyPr/>
                    <a:lstStyle/>
                    <a:p>
                      <a:pPr algn="l" fontAlgn="b"/>
                      <a:r>
                        <a:rPr lang="fr-FR" sz="1000" u="none" strike="noStrike" dirty="0">
                          <a:effectLst/>
                        </a:rPr>
                        <a:t>100 Syrah, 50 Mourvedre, 50 Grenache</a:t>
                      </a:r>
                      <a:endParaRPr lang="fr-FR" sz="1000" b="0" i="0" u="none" strike="noStrike" dirty="0">
                        <a:effectLst/>
                        <a:latin typeface="Arial"/>
                      </a:endParaRPr>
                    </a:p>
                  </a:txBody>
                  <a:tcPr marL="7620" marR="7620" marT="7620" marB="0" anchor="b"/>
                </a:tc>
              </a:tr>
            </a:tbl>
          </a:graphicData>
        </a:graphic>
      </p:graphicFrame>
      <p:pic>
        <p:nvPicPr>
          <p:cNvPr id="4097"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502860"/>
            <a:ext cx="2803664" cy="2020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013464" y="5335493"/>
            <a:ext cx="2807628" cy="1015663"/>
          </a:xfrm>
          <a:prstGeom prst="rect">
            <a:avLst/>
          </a:prstGeom>
          <a:noFill/>
        </p:spPr>
        <p:txBody>
          <a:bodyPr wrap="none" rtlCol="0">
            <a:spAutoFit/>
          </a:bodyPr>
          <a:lstStyle/>
          <a:p>
            <a:r>
              <a:rPr lang="en-US" sz="2400" dirty="0" smtClean="0"/>
              <a:t>LAST ONE PICKED</a:t>
            </a:r>
          </a:p>
          <a:p>
            <a:r>
              <a:rPr lang="en-US" dirty="0" smtClean="0"/>
              <a:t>Planted 2005:</a:t>
            </a:r>
          </a:p>
          <a:p>
            <a:r>
              <a:rPr lang="en-US" dirty="0" smtClean="0"/>
              <a:t>Syrah &amp; Mourvedre</a:t>
            </a:r>
            <a:endParaRPr lang="en-US" dirty="0"/>
          </a:p>
        </p:txBody>
      </p:sp>
    </p:spTree>
    <p:extLst>
      <p:ext uri="{BB962C8B-B14F-4D97-AF65-F5344CB8AC3E}">
        <p14:creationId xmlns:p14="http://schemas.microsoft.com/office/powerpoint/2010/main" val="12290360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eslie\Desktop\PINNEY\Pinney Vineyard1 10-16-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457200"/>
            <a:ext cx="3152322"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Leslie\Pictures\PV 2012-2013 Lab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41" y="457200"/>
            <a:ext cx="1874559"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38322" y="457200"/>
            <a:ext cx="3339543" cy="1015663"/>
          </a:xfrm>
          <a:prstGeom prst="rect">
            <a:avLst/>
          </a:prstGeom>
          <a:noFill/>
        </p:spPr>
        <p:txBody>
          <a:bodyPr wrap="square" rtlCol="0">
            <a:spAutoFit/>
          </a:bodyPr>
          <a:lstStyle/>
          <a:p>
            <a:r>
              <a:rPr lang="en-US" sz="2400" dirty="0" smtClean="0"/>
              <a:t>PINNEY VINEYARD: </a:t>
            </a:r>
          </a:p>
          <a:p>
            <a:r>
              <a:rPr lang="en-US" dirty="0" smtClean="0"/>
              <a:t>Planted:  2010 – Cabernet &amp; Syrah</a:t>
            </a:r>
            <a:endParaRPr lang="en-US" dirty="0"/>
          </a:p>
        </p:txBody>
      </p:sp>
      <p:pic>
        <p:nvPicPr>
          <p:cNvPr id="6" name="Picture 4" descr="C:\Users\Leslie\AppData\Local\Microsoft\Windows\Temporary Internet Files\Content.Outlook\1JK5KGPP\Casa Serena f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27" y="3429000"/>
            <a:ext cx="1897725" cy="25437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3429000"/>
            <a:ext cx="1796416" cy="2345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7229" y="3429000"/>
            <a:ext cx="1831094" cy="2382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18284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524000"/>
            <a:ext cx="8229600" cy="4572000"/>
          </a:xfrm>
        </p:spPr>
        <p:txBody>
          <a:bodyPr>
            <a:noAutofit/>
          </a:bodyPr>
          <a:lstStyle/>
          <a:p>
            <a:r>
              <a:rPr lang="en-US" sz="2400" dirty="0" smtClean="0"/>
              <a:t>Lafayette Historical Society:  Judie Peterson</a:t>
            </a:r>
          </a:p>
          <a:p>
            <a:r>
              <a:rPr lang="en-US" sz="2400" dirty="0" smtClean="0"/>
              <a:t>Dr. James Jim Lapsey, </a:t>
            </a:r>
            <a:r>
              <a:rPr lang="en-US" sz="2400" dirty="0"/>
              <a:t>Adjunct Associate Professor in the Department of Viticulture and Enology, UC </a:t>
            </a:r>
            <a:r>
              <a:rPr lang="en-US" sz="2400" dirty="0" smtClean="0"/>
              <a:t>Davis</a:t>
            </a:r>
          </a:p>
          <a:p>
            <a:r>
              <a:rPr lang="en-US" sz="2400" dirty="0" smtClean="0"/>
              <a:t>John </a:t>
            </a:r>
            <a:r>
              <a:rPr lang="en-US" sz="2400" dirty="0"/>
              <a:t>Muir National Historic </a:t>
            </a:r>
            <a:r>
              <a:rPr lang="en-US" sz="2400" dirty="0" smtClean="0"/>
              <a:t>Site, Keith Parks.</a:t>
            </a:r>
          </a:p>
          <a:p>
            <a:r>
              <a:rPr lang="en-US" sz="2400" dirty="0" smtClean="0"/>
              <a:t>“A History of the Napa Viticultural District” by E. </a:t>
            </a:r>
            <a:r>
              <a:rPr lang="en-US" sz="2400" dirty="0" err="1" smtClean="0"/>
              <a:t>Peninou</a:t>
            </a:r>
            <a:endParaRPr lang="en-US" sz="2400" dirty="0" smtClean="0"/>
          </a:p>
          <a:p>
            <a:r>
              <a:rPr lang="en-US" sz="2400" dirty="0" smtClean="0"/>
              <a:t>“Saranap, Then &amp; Now” by Dorothy M. </a:t>
            </a:r>
            <a:r>
              <a:rPr lang="en-US" sz="2400" dirty="0" err="1" smtClean="0"/>
              <a:t>Lidga</a:t>
            </a:r>
            <a:endParaRPr lang="en-US" sz="2400" dirty="0"/>
          </a:p>
          <a:p>
            <a:r>
              <a:rPr lang="en-US" sz="2400" dirty="0" smtClean="0"/>
              <a:t>Walnut Creek Historical Society Photos</a:t>
            </a:r>
          </a:p>
          <a:p>
            <a:r>
              <a:rPr lang="en-US" sz="2400" dirty="0" smtClean="0"/>
              <a:t>Ruth Bailey, Lafayette Today</a:t>
            </a:r>
          </a:p>
          <a:p>
            <a:r>
              <a:rPr lang="en-US" sz="2400" dirty="0" smtClean="0"/>
              <a:t>“The </a:t>
            </a:r>
            <a:r>
              <a:rPr lang="en-US" sz="2400" dirty="0"/>
              <a:t>Upham Family of Alhambra </a:t>
            </a:r>
            <a:r>
              <a:rPr lang="en-US" sz="2400" dirty="0" smtClean="0"/>
              <a:t>Valley” by </a:t>
            </a:r>
            <a:r>
              <a:rPr lang="en-US" sz="2400" dirty="0"/>
              <a:t>Rich </a:t>
            </a:r>
            <a:r>
              <a:rPr lang="en-US" sz="2400" dirty="0" err="1" smtClean="0"/>
              <a:t>Sandvick</a:t>
            </a:r>
            <a:endParaRPr lang="en-US" sz="2400" dirty="0" smtClean="0"/>
          </a:p>
          <a:p>
            <a:r>
              <a:rPr lang="en-US" sz="2400" dirty="0" smtClean="0"/>
              <a:t>Clayton Historical Society</a:t>
            </a:r>
            <a:endParaRPr lang="en-US" sz="2400" dirty="0"/>
          </a:p>
          <a:p>
            <a:endParaRPr lang="en-US" sz="2400" dirty="0"/>
          </a:p>
        </p:txBody>
      </p:sp>
      <p:sp>
        <p:nvSpPr>
          <p:cNvPr id="3" name="Title 2"/>
          <p:cNvSpPr>
            <a:spLocks noGrp="1"/>
          </p:cNvSpPr>
          <p:nvPr>
            <p:ph type="title"/>
          </p:nvPr>
        </p:nvSpPr>
        <p:spPr>
          <a:xfrm>
            <a:off x="457200" y="152400"/>
            <a:ext cx="8229600" cy="838200"/>
          </a:xfrm>
        </p:spPr>
        <p:txBody>
          <a:bodyPr/>
          <a:lstStyle/>
          <a:p>
            <a:r>
              <a:rPr lang="en-US" b="1" dirty="0" smtClean="0">
                <a:solidFill>
                  <a:schemeClr val="accent3"/>
                </a:solidFill>
                <a:effectLst>
                  <a:outerShdw blurRad="38100" dist="38100" dir="2700000" algn="tl">
                    <a:srgbClr val="000000">
                      <a:alpha val="43137"/>
                    </a:srgbClr>
                  </a:outerShdw>
                </a:effectLst>
              </a:rPr>
              <a:t>Much Thanks for the help:</a:t>
            </a:r>
            <a:endParaRPr lang="en-US" b="1" dirty="0">
              <a:solidFill>
                <a:schemeClr val="accent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296364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685800"/>
            <a:ext cx="8229600" cy="1219200"/>
          </a:xfrm>
        </p:spPr>
        <p:txBody>
          <a:bodyPr>
            <a:normAutofit fontScale="90000"/>
          </a:bodyPr>
          <a:lstStyle/>
          <a:p>
            <a:r>
              <a:rPr lang="en-US" dirty="0"/>
              <a:t>“Whichever glass you chose, may it be more full than empty.” –</a:t>
            </a:r>
            <a:r>
              <a:rPr lang="en-US" i="1" dirty="0"/>
              <a:t> Anonymous</a:t>
            </a:r>
          </a:p>
        </p:txBody>
      </p:sp>
      <p:pic>
        <p:nvPicPr>
          <p:cNvPr id="4" name="Content Placeholder 3" descr="https://encrypted-tbn0.gstatic.com/images?q=tbn:ANd9GcQFAuHJlOnt7FFU1Ug-fduBG-0Z71_jPF6558NUcdwx17hbCyBq">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0" y="2133600"/>
            <a:ext cx="4343400" cy="3581400"/>
          </a:xfrm>
          <a:prstGeom prst="rect">
            <a:avLst/>
          </a:prstGeom>
          <a:noFill/>
          <a:ln>
            <a:noFill/>
          </a:ln>
        </p:spPr>
      </p:pic>
    </p:spTree>
    <p:extLst>
      <p:ext uri="{BB962C8B-B14F-4D97-AF65-F5344CB8AC3E}">
        <p14:creationId xmlns:p14="http://schemas.microsoft.com/office/powerpoint/2010/main" val="206928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934"/>
            <a:ext cx="8077200" cy="990600"/>
          </a:xfrm>
        </p:spPr>
        <p:txBody>
          <a:bodyPr>
            <a:normAutofit/>
          </a:bodyPr>
          <a:lstStyle/>
          <a:p>
            <a:r>
              <a:rPr lang="en-US" b="1" dirty="0">
                <a:solidFill>
                  <a:schemeClr val="accent3"/>
                </a:solidFill>
                <a:effectLst>
                  <a:outerShdw blurRad="38100" dist="38100" dir="2700000" algn="tl">
                    <a:srgbClr val="000000">
                      <a:alpha val="43137"/>
                    </a:srgbClr>
                  </a:outerShdw>
                </a:effectLst>
              </a:rPr>
              <a:t>Agoston </a:t>
            </a:r>
            <a:r>
              <a:rPr lang="en-US" b="1" dirty="0" smtClean="0">
                <a:solidFill>
                  <a:schemeClr val="accent3"/>
                </a:solidFill>
                <a:effectLst>
                  <a:outerShdw blurRad="38100" dist="38100" dir="2700000" algn="tl">
                    <a:srgbClr val="000000">
                      <a:alpha val="43137"/>
                    </a:srgbClr>
                  </a:outerShdw>
                </a:effectLst>
              </a:rPr>
              <a:t>Haraszthy “the Count</a:t>
            </a:r>
            <a:r>
              <a:rPr lang="en-US" dirty="0" smtClean="0">
                <a:solidFill>
                  <a:schemeClr val="accent3"/>
                </a:solidFill>
                <a:effectLst>
                  <a:outerShdw blurRad="38100" dist="38100" dir="2700000" algn="tl">
                    <a:srgbClr val="000000">
                      <a:alpha val="43137"/>
                    </a:srgbClr>
                  </a:outerShdw>
                </a:effectLst>
              </a:rPr>
              <a:t>”</a:t>
            </a:r>
            <a:endParaRPr lang="en-US" dirty="0">
              <a:solidFill>
                <a:schemeClr val="accent3"/>
              </a:solidFill>
              <a:effectLst>
                <a:outerShdw blurRad="38100" dist="38100" dir="2700000" algn="tl">
                  <a:srgbClr val="000000">
                    <a:alpha val="43137"/>
                  </a:srgbClr>
                </a:outerShdw>
              </a:effectLst>
            </a:endParaRPr>
          </a:p>
        </p:txBody>
      </p:sp>
      <p:sp>
        <p:nvSpPr>
          <p:cNvPr id="3" name="Rectangle 2"/>
          <p:cNvSpPr/>
          <p:nvPr/>
        </p:nvSpPr>
        <p:spPr>
          <a:xfrm>
            <a:off x="2286000" y="1720840"/>
            <a:ext cx="4572000" cy="369332"/>
          </a:xfrm>
          <a:prstGeom prst="rect">
            <a:avLst/>
          </a:prstGeom>
        </p:spPr>
        <p:txBody>
          <a:bodyPr>
            <a:spAutoFit/>
          </a:bodyPr>
          <a:lstStyle/>
          <a:p>
            <a:endParaRPr lang="en-US" dirty="0"/>
          </a:p>
        </p:txBody>
      </p:sp>
      <p:sp>
        <p:nvSpPr>
          <p:cNvPr id="4" name="Rectangle 3"/>
          <p:cNvSpPr/>
          <p:nvPr/>
        </p:nvSpPr>
        <p:spPr>
          <a:xfrm>
            <a:off x="324059" y="1014046"/>
            <a:ext cx="8991600" cy="6124754"/>
          </a:xfrm>
          <a:prstGeom prst="rect">
            <a:avLst/>
          </a:prstGeom>
        </p:spPr>
        <p:txBody>
          <a:bodyPr wrap="square">
            <a:spAutoFit/>
          </a:bodyPr>
          <a:lstStyle/>
          <a:p>
            <a:r>
              <a:rPr lang="en-US" sz="2400" dirty="0" smtClean="0"/>
              <a:t>Around</a:t>
            </a:r>
            <a:r>
              <a:rPr lang="en-US" sz="3200" dirty="0" smtClean="0">
                <a:solidFill>
                  <a:srgbClr val="FFFF00"/>
                </a:solidFill>
              </a:rPr>
              <a:t> </a:t>
            </a:r>
            <a:r>
              <a:rPr lang="en-US" sz="3200" dirty="0">
                <a:solidFill>
                  <a:srgbClr val="FFFF00"/>
                </a:solidFill>
              </a:rPr>
              <a:t>1857</a:t>
            </a:r>
            <a:r>
              <a:rPr lang="en-US" sz="2400" dirty="0"/>
              <a:t>, </a:t>
            </a:r>
            <a:r>
              <a:rPr lang="en-US" sz="2400" dirty="0" smtClean="0"/>
              <a:t> Hungarian born Haraszthy </a:t>
            </a:r>
          </a:p>
          <a:p>
            <a:r>
              <a:rPr lang="en-US" sz="2400" dirty="0" smtClean="0"/>
              <a:t>Began importing cuttings from prominent</a:t>
            </a:r>
          </a:p>
          <a:p>
            <a:r>
              <a:rPr lang="en-US" sz="2400" dirty="0" smtClean="0"/>
              <a:t>European vineyards to California. He first planted</a:t>
            </a:r>
          </a:p>
          <a:p>
            <a:r>
              <a:rPr lang="en-US" sz="2400" dirty="0" smtClean="0"/>
              <a:t>his “purple gold” in SF and then in San Mateo </a:t>
            </a:r>
          </a:p>
          <a:p>
            <a:r>
              <a:rPr lang="en-US" sz="2400" dirty="0" smtClean="0"/>
              <a:t>County, before moving his operations to an 800</a:t>
            </a:r>
          </a:p>
          <a:p>
            <a:r>
              <a:rPr lang="en-US" sz="2400" dirty="0" smtClean="0"/>
              <a:t>acre site in Sonoma.</a:t>
            </a:r>
          </a:p>
          <a:p>
            <a:endParaRPr lang="en-US" sz="2400" dirty="0" smtClean="0"/>
          </a:p>
          <a:p>
            <a:r>
              <a:rPr lang="en-US" sz="2400" dirty="0" smtClean="0"/>
              <a:t>Unlike Vallejo </a:t>
            </a:r>
            <a:r>
              <a:rPr lang="en-US" sz="2400" dirty="0"/>
              <a:t>and most other growers, </a:t>
            </a:r>
            <a:r>
              <a:rPr lang="en-US" sz="2400" dirty="0" smtClean="0"/>
              <a:t>and after being impressed by a dry-farmed </a:t>
            </a:r>
            <a:r>
              <a:rPr lang="en-US" sz="2400" dirty="0"/>
              <a:t>vineyard on the </a:t>
            </a:r>
            <a:r>
              <a:rPr lang="en-US" sz="2400" dirty="0" smtClean="0"/>
              <a:t>site, he </a:t>
            </a:r>
            <a:r>
              <a:rPr lang="en-US" sz="2400" dirty="0"/>
              <a:t>planted his vines </a:t>
            </a:r>
            <a:r>
              <a:rPr lang="en-US" sz="2400" dirty="0" smtClean="0"/>
              <a:t>on the slopes </a:t>
            </a:r>
            <a:r>
              <a:rPr lang="en-US" sz="2400" dirty="0"/>
              <a:t>without </a:t>
            </a:r>
            <a:r>
              <a:rPr lang="en-US" sz="2400" dirty="0" smtClean="0"/>
              <a:t>irrigation (as they still do in the Chianti Classico region of Italy). </a:t>
            </a:r>
            <a:r>
              <a:rPr lang="en-US" sz="2400" dirty="0"/>
              <a:t>Today, the value </a:t>
            </a:r>
            <a:r>
              <a:rPr lang="en-US" sz="2400" dirty="0" smtClean="0"/>
              <a:t>of dry</a:t>
            </a:r>
          </a:p>
          <a:p>
            <a:r>
              <a:rPr lang="en-US" sz="2400" dirty="0" smtClean="0"/>
              <a:t>farming </a:t>
            </a:r>
            <a:r>
              <a:rPr lang="en-US" sz="2400" dirty="0"/>
              <a:t>to </a:t>
            </a:r>
            <a:r>
              <a:rPr lang="en-US" sz="2400" dirty="0" smtClean="0"/>
              <a:t>create “superior” </a:t>
            </a:r>
            <a:r>
              <a:rPr lang="en-US" sz="2400" dirty="0"/>
              <a:t>wine </a:t>
            </a:r>
            <a:r>
              <a:rPr lang="en-US" sz="2400" dirty="0" smtClean="0"/>
              <a:t>is still</a:t>
            </a:r>
          </a:p>
          <a:p>
            <a:r>
              <a:rPr lang="en-US" sz="2400" dirty="0" smtClean="0"/>
              <a:t>uncertain. </a:t>
            </a:r>
          </a:p>
          <a:p>
            <a:endParaRPr lang="en-US" sz="2400" dirty="0"/>
          </a:p>
          <a:p>
            <a:endParaRPr lang="en-US" sz="2400" dirty="0" smtClean="0"/>
          </a:p>
          <a:p>
            <a:endParaRPr lang="en-US" sz="2400" dirty="0"/>
          </a:p>
        </p:txBody>
      </p:sp>
      <p:pic>
        <p:nvPicPr>
          <p:cNvPr id="1026" name="Picture 2" descr="Portrait of the Hungarian Count Agoston Haraszth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6728" y="990600"/>
            <a:ext cx="2000621" cy="24098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5059970"/>
            <a:ext cx="2254250" cy="14190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25029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1080" y="381000"/>
            <a:ext cx="8725320" cy="3970318"/>
          </a:xfrm>
          <a:prstGeom prst="rect">
            <a:avLst/>
          </a:prstGeom>
        </p:spPr>
        <p:txBody>
          <a:bodyPr wrap="square">
            <a:spAutoFit/>
          </a:bodyPr>
          <a:lstStyle/>
          <a:p>
            <a:r>
              <a:rPr lang="en-US" sz="2200" dirty="0" smtClean="0"/>
              <a:t>Always trying new ideas, Haraszthy dug </a:t>
            </a:r>
            <a:r>
              <a:rPr lang="en-US" sz="2200" dirty="0"/>
              <a:t>extensive caves for </a:t>
            </a:r>
            <a:endParaRPr lang="en-US" sz="2200" dirty="0" smtClean="0"/>
          </a:p>
          <a:p>
            <a:r>
              <a:rPr lang="en-US" sz="2200" dirty="0" smtClean="0"/>
              <a:t>cellaring the wines from his </a:t>
            </a:r>
            <a:r>
              <a:rPr lang="en-US" sz="2200" dirty="0"/>
              <a:t>Buena </a:t>
            </a:r>
            <a:r>
              <a:rPr lang="en-US" sz="2200" dirty="0" smtClean="0"/>
              <a:t>Vista Winery</a:t>
            </a:r>
            <a:r>
              <a:rPr lang="en-US" sz="2200" dirty="0"/>
              <a:t>, </a:t>
            </a:r>
            <a:r>
              <a:rPr lang="en-US" sz="2200" dirty="0" smtClean="0"/>
              <a:t>promoted </a:t>
            </a:r>
          </a:p>
          <a:p>
            <a:r>
              <a:rPr lang="en-US" sz="2200" dirty="0" smtClean="0"/>
              <a:t>hillside </a:t>
            </a:r>
            <a:r>
              <a:rPr lang="en-US" sz="2200" dirty="0"/>
              <a:t>planting, and even </a:t>
            </a:r>
            <a:r>
              <a:rPr lang="en-US" sz="2200" dirty="0" smtClean="0"/>
              <a:t>suggested the use of </a:t>
            </a:r>
            <a:r>
              <a:rPr lang="en-US" sz="2200" dirty="0"/>
              <a:t>redwood </a:t>
            </a:r>
            <a:r>
              <a:rPr lang="en-US" sz="2200" dirty="0" smtClean="0"/>
              <a:t>for </a:t>
            </a:r>
          </a:p>
          <a:p>
            <a:r>
              <a:rPr lang="en-US" sz="2200" dirty="0" smtClean="0"/>
              <a:t>casks </a:t>
            </a:r>
            <a:r>
              <a:rPr lang="en-US" sz="2200" dirty="0"/>
              <a:t>when oak supplies ran low.  </a:t>
            </a:r>
            <a:endParaRPr lang="en-US" sz="2200" dirty="0" smtClean="0"/>
          </a:p>
          <a:p>
            <a:endParaRPr lang="en-US" sz="2200" dirty="0"/>
          </a:p>
          <a:p>
            <a:r>
              <a:rPr lang="en-US" sz="2200" dirty="0" smtClean="0"/>
              <a:t>But </a:t>
            </a:r>
            <a:r>
              <a:rPr lang="en-US" sz="2200" dirty="0"/>
              <a:t>claims that he was the original importer of Zinfandel into </a:t>
            </a:r>
            <a:endParaRPr lang="en-US" sz="2200" dirty="0" smtClean="0"/>
          </a:p>
          <a:p>
            <a:r>
              <a:rPr lang="en-US" sz="2200" dirty="0" smtClean="0"/>
              <a:t>the </a:t>
            </a:r>
            <a:r>
              <a:rPr lang="en-US" sz="2200" dirty="0"/>
              <a:t>State proved to be false. </a:t>
            </a:r>
            <a:r>
              <a:rPr lang="en-US" sz="2200" dirty="0" smtClean="0"/>
              <a:t>He did though proclaim himself "The </a:t>
            </a:r>
          </a:p>
          <a:p>
            <a:r>
              <a:rPr lang="en-US" sz="2200" dirty="0" smtClean="0"/>
              <a:t>Count of </a:t>
            </a:r>
            <a:r>
              <a:rPr lang="en-US" sz="2200" dirty="0"/>
              <a:t>Buena Vista“.  </a:t>
            </a:r>
            <a:endParaRPr lang="en-US" sz="2200" dirty="0" smtClean="0"/>
          </a:p>
          <a:p>
            <a:endParaRPr lang="en-US" sz="2200" dirty="0"/>
          </a:p>
          <a:p>
            <a:r>
              <a:rPr lang="en-US" sz="3200" dirty="0" smtClean="0">
                <a:solidFill>
                  <a:srgbClr val="FFFF00"/>
                </a:solidFill>
              </a:rPr>
              <a:t>1869</a:t>
            </a:r>
            <a:r>
              <a:rPr lang="en-US" sz="2200" dirty="0" smtClean="0"/>
              <a:t> Haraszthy dies in </a:t>
            </a:r>
            <a:r>
              <a:rPr lang="en-US" sz="2200" dirty="0"/>
              <a:t>an alligator-infested river in the </a:t>
            </a:r>
            <a:r>
              <a:rPr lang="en-US" sz="2200" dirty="0" smtClean="0"/>
              <a:t>jungles</a:t>
            </a:r>
          </a:p>
          <a:p>
            <a:r>
              <a:rPr lang="en-US" sz="2200" dirty="0" smtClean="0"/>
              <a:t>of Nicaragua.</a:t>
            </a:r>
            <a:endParaRPr lang="en-US" sz="22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80" y="4191000"/>
            <a:ext cx="4648055" cy="25520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963" y="4114800"/>
            <a:ext cx="2209800" cy="24241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1039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b="1" dirty="0" smtClean="0">
                <a:solidFill>
                  <a:schemeClr val="accent3"/>
                </a:solidFill>
                <a:effectLst>
                  <a:outerShdw blurRad="38100" dist="38100" dir="2700000" algn="tl">
                    <a:srgbClr val="000000">
                      <a:alpha val="43137"/>
                    </a:srgbClr>
                  </a:outerShdw>
                </a:effectLst>
              </a:rPr>
              <a:t>Clayton Vineyards</a:t>
            </a:r>
            <a:endParaRPr lang="en-US" b="1" dirty="0">
              <a:solidFill>
                <a:schemeClr val="accent3"/>
              </a:solidFill>
              <a:effectLst>
                <a:outerShdw blurRad="38100" dist="38100" dir="2700000" algn="tl">
                  <a:srgbClr val="000000">
                    <a:alpha val="43137"/>
                  </a:srgbClr>
                </a:outerShdw>
              </a:effectLst>
            </a:endParaRPr>
          </a:p>
        </p:txBody>
      </p:sp>
      <p:sp>
        <p:nvSpPr>
          <p:cNvPr id="5" name="TextBox 4"/>
          <p:cNvSpPr txBox="1"/>
          <p:nvPr/>
        </p:nvSpPr>
        <p:spPr>
          <a:xfrm>
            <a:off x="152400" y="990600"/>
            <a:ext cx="8839200" cy="6155531"/>
          </a:xfrm>
          <a:prstGeom prst="rect">
            <a:avLst/>
          </a:prstGeom>
          <a:noFill/>
        </p:spPr>
        <p:txBody>
          <a:bodyPr wrap="square" rtlCol="0">
            <a:spAutoFit/>
          </a:bodyPr>
          <a:lstStyle/>
          <a:p>
            <a:r>
              <a:rPr lang="en-US" sz="2800" b="1" dirty="0">
                <a:solidFill>
                  <a:schemeClr val="bg2"/>
                </a:solidFill>
              </a:rPr>
              <a:t>Charles Rhine </a:t>
            </a:r>
            <a:r>
              <a:rPr lang="en-US" sz="2200" dirty="0"/>
              <a:t>(Poland) </a:t>
            </a:r>
            <a:r>
              <a:rPr lang="en-US" sz="2200" dirty="0" smtClean="0"/>
              <a:t>planted </a:t>
            </a:r>
            <a:r>
              <a:rPr lang="en-US" sz="2200" dirty="0"/>
              <a:t>a 30 acre vineyard just south of Clayton. known as Mitchell Canyon Vineyard. </a:t>
            </a:r>
            <a:endParaRPr lang="en-US" sz="2200" dirty="0" smtClean="0"/>
          </a:p>
          <a:p>
            <a:endParaRPr lang="en-US" sz="2200" dirty="0">
              <a:solidFill>
                <a:schemeClr val="accent1">
                  <a:lumMod val="50000"/>
                </a:schemeClr>
              </a:solidFill>
            </a:endParaRPr>
          </a:p>
          <a:p>
            <a:r>
              <a:rPr lang="en-US" sz="2800" b="1" dirty="0" smtClean="0">
                <a:solidFill>
                  <a:schemeClr val="bg2"/>
                </a:solidFill>
              </a:rPr>
              <a:t>Dominic </a:t>
            </a:r>
            <a:r>
              <a:rPr lang="en-US" sz="2800" b="1" dirty="0">
                <a:solidFill>
                  <a:schemeClr val="bg2"/>
                </a:solidFill>
              </a:rPr>
              <a:t>Murchio </a:t>
            </a:r>
            <a:r>
              <a:rPr lang="en-US" sz="2200" dirty="0"/>
              <a:t>(Italy) settled in Clayton in </a:t>
            </a:r>
            <a:r>
              <a:rPr lang="en-US" sz="3200" dirty="0">
                <a:solidFill>
                  <a:srgbClr val="FFFF00"/>
                </a:solidFill>
              </a:rPr>
              <a:t>1878</a:t>
            </a:r>
            <a:r>
              <a:rPr lang="en-US" sz="2200" dirty="0"/>
              <a:t> planted vines and opened a winery.  The property is still owned by the Murchio family today. </a:t>
            </a:r>
            <a:endParaRPr lang="en-US" sz="2200" dirty="0" smtClean="0"/>
          </a:p>
          <a:p>
            <a:endParaRPr lang="en-US" sz="2200" dirty="0"/>
          </a:p>
          <a:p>
            <a:r>
              <a:rPr lang="en-US" sz="2800" b="1" dirty="0" smtClean="0">
                <a:solidFill>
                  <a:schemeClr val="bg2"/>
                </a:solidFill>
              </a:rPr>
              <a:t>Charles Kohler </a:t>
            </a:r>
            <a:r>
              <a:rPr lang="en-US" sz="2200" dirty="0" smtClean="0"/>
              <a:t>(Germany) a distiller, violinist and </a:t>
            </a:r>
          </a:p>
          <a:p>
            <a:r>
              <a:rPr lang="en-US" sz="2200" dirty="0" smtClean="0"/>
              <a:t>bottle maker by </a:t>
            </a:r>
            <a:r>
              <a:rPr lang="en-US" sz="2200" dirty="0"/>
              <a:t>trade, planted 80 acres in </a:t>
            </a:r>
            <a:r>
              <a:rPr lang="en-US" sz="2200" dirty="0" smtClean="0"/>
              <a:t>grapes</a:t>
            </a:r>
          </a:p>
          <a:p>
            <a:r>
              <a:rPr lang="en-US" sz="2200" dirty="0" smtClean="0"/>
              <a:t> </a:t>
            </a:r>
            <a:r>
              <a:rPr lang="en-US" sz="2200" dirty="0"/>
              <a:t>around </a:t>
            </a:r>
            <a:r>
              <a:rPr lang="en-US" sz="3200" dirty="0">
                <a:solidFill>
                  <a:srgbClr val="FFFF00"/>
                </a:solidFill>
              </a:rPr>
              <a:t>1878</a:t>
            </a:r>
            <a:r>
              <a:rPr lang="en-US" sz="2200" dirty="0"/>
              <a:t> just  southwest of Clayton on </a:t>
            </a:r>
            <a:r>
              <a:rPr lang="en-US" sz="2200" dirty="0" smtClean="0"/>
              <a:t>Marsh</a:t>
            </a:r>
          </a:p>
          <a:p>
            <a:r>
              <a:rPr lang="en-US" sz="2200" dirty="0" smtClean="0"/>
              <a:t> </a:t>
            </a:r>
            <a:r>
              <a:rPr lang="en-US" sz="2200" dirty="0"/>
              <a:t>Creek Road.  </a:t>
            </a:r>
            <a:r>
              <a:rPr lang="en-US" sz="2200" dirty="0" smtClean="0"/>
              <a:t>He also had vineyards in So. CA.</a:t>
            </a:r>
          </a:p>
          <a:p>
            <a:endParaRPr lang="en-US" sz="2200" dirty="0" smtClean="0"/>
          </a:p>
          <a:p>
            <a:r>
              <a:rPr lang="en-US" sz="2800" b="1" dirty="0">
                <a:solidFill>
                  <a:schemeClr val="bg2"/>
                </a:solidFill>
              </a:rPr>
              <a:t>Philip Morshed</a:t>
            </a:r>
            <a:r>
              <a:rPr lang="en-US" sz="2200" b="1" dirty="0">
                <a:solidFill>
                  <a:schemeClr val="bg2"/>
                </a:solidFill>
              </a:rPr>
              <a:t>,</a:t>
            </a:r>
            <a:r>
              <a:rPr lang="en-US" sz="2200" b="1" dirty="0">
                <a:solidFill>
                  <a:srgbClr val="6C0000"/>
                </a:solidFill>
              </a:rPr>
              <a:t> </a:t>
            </a:r>
            <a:r>
              <a:rPr lang="en-US" sz="2200" dirty="0"/>
              <a:t>a miner by trade, planted vineyards on the adjoining property to Kohler</a:t>
            </a:r>
            <a:r>
              <a:rPr lang="en-US" sz="2200" dirty="0" smtClean="0"/>
              <a:t>.  </a:t>
            </a:r>
            <a:endParaRPr lang="en-US" sz="2400" dirty="0" smtClean="0"/>
          </a:p>
          <a:p>
            <a:endParaRPr lang="en-US" sz="2400" dirty="0"/>
          </a:p>
          <a:p>
            <a:r>
              <a:rPr lang="en-US" sz="2400" dirty="0" smtClean="0"/>
              <a:t> </a:t>
            </a:r>
            <a:endParaRPr lang="en-US" sz="2400" dirty="0"/>
          </a:p>
        </p:txBody>
      </p:sp>
      <p:pic>
        <p:nvPicPr>
          <p:cNvPr id="5122" name="Picture 2" descr="C:\Users\Leslie\Desktop\Koh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352800"/>
            <a:ext cx="1895475" cy="22838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00498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6655</TotalTime>
  <Words>4342</Words>
  <Application>Microsoft Office PowerPoint</Application>
  <PresentationFormat>On-screen Show (4:3)</PresentationFormat>
  <Paragraphs>447</Paragraphs>
  <Slides>69</Slides>
  <Notes>0</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6" baseType="lpstr">
      <vt:lpstr>Arial</vt:lpstr>
      <vt:lpstr>Constantia</vt:lpstr>
      <vt:lpstr>Copperplate Gothic Light</vt:lpstr>
      <vt:lpstr>Wingdings</vt:lpstr>
      <vt:lpstr>Wingdings 2</vt:lpstr>
      <vt:lpstr>Paper</vt:lpstr>
      <vt:lpstr>Acrobat Document</vt:lpstr>
      <vt:lpstr>The History of Grape Growing and Wine Making in Lamorinda </vt:lpstr>
      <vt:lpstr>Ah, wine………………</vt:lpstr>
      <vt:lpstr>The Early California Missionaries</vt:lpstr>
      <vt:lpstr>General Mariano Vallejo</vt:lpstr>
      <vt:lpstr>PowerPoint Presentation</vt:lpstr>
      <vt:lpstr>Jean-Louis Vignes</vt:lpstr>
      <vt:lpstr>Agoston Haraszthy “the Count”</vt:lpstr>
      <vt:lpstr>PowerPoint Presentation</vt:lpstr>
      <vt:lpstr>Clayton Vineyards</vt:lpstr>
      <vt:lpstr>Joel Clayton &amp; the Sherry House</vt:lpstr>
      <vt:lpstr>Paul De Martini </vt:lpstr>
      <vt:lpstr>PowerPoint Presentation</vt:lpstr>
      <vt:lpstr>The Mt. Diablo Vineyard Company</vt:lpstr>
      <vt:lpstr>Concord</vt:lpstr>
      <vt:lpstr>Walnut Creek</vt:lpstr>
      <vt:lpstr>Station Saranap</vt:lpstr>
      <vt:lpstr>From The Contra Costa News, 1897</vt:lpstr>
      <vt:lpstr>Pinole</vt:lpstr>
      <vt:lpstr>Pacheco</vt:lpstr>
      <vt:lpstr>Martinez/Alhambra Valley</vt:lpstr>
      <vt:lpstr>Dr. John Strentzel</vt:lpstr>
      <vt:lpstr>John Muir: Naturalist, Conservationist, Gentleman Farmer.</vt:lpstr>
      <vt:lpstr>PowerPoint Presentation</vt:lpstr>
      <vt:lpstr>PowerPoint Presentation</vt:lpstr>
      <vt:lpstr>John Swett’s “Hill Girt” in Alhambra </vt:lpstr>
      <vt:lpstr>The Upham Family, Alhambra Valley</vt:lpstr>
      <vt:lpstr>Other Martinez Wine Growers</vt:lpstr>
      <vt:lpstr>PowerPoint Presentation</vt:lpstr>
      <vt:lpstr>Trelut Ranch/Eagle Hill</vt:lpstr>
      <vt:lpstr>Theodore Wagner/Orinda</vt:lpstr>
      <vt:lpstr>Varietals grown in CCC</vt:lpstr>
      <vt:lpstr>Why there were where they were:</vt:lpstr>
      <vt:lpstr>1891 CA Grape Growers Directory CCC</vt:lpstr>
      <vt:lpstr>PowerPoint Presentation</vt:lpstr>
      <vt:lpstr>PowerPoint Presentation</vt:lpstr>
      <vt:lpstr>PowerPoint Presentation</vt:lpstr>
      <vt:lpstr>PowerPoint Presentation</vt:lpstr>
      <vt:lpstr>Rossi Family, Reliez Valley</vt:lpstr>
      <vt:lpstr>So What Happened?</vt:lpstr>
      <vt:lpstr>PowerPoint Presentation</vt:lpstr>
      <vt:lpstr>After Effects</vt:lpstr>
      <vt:lpstr>Following Prohibition</vt:lpstr>
      <vt:lpstr>PowerPoint Presentation</vt:lpstr>
      <vt:lpstr>13 Historic, Still Operating Vineyards </vt:lpstr>
      <vt:lpstr>PowerPoint Presentation</vt:lpstr>
      <vt:lpstr>Alhambra Valley Today</vt:lpstr>
      <vt:lpstr>Current California AVA’s</vt:lpstr>
      <vt:lpstr>First LWGA General Meeting 2005</vt:lpstr>
      <vt:lpstr>LWGA</vt:lpstr>
      <vt:lpstr>LWGA Founding Benefactors/Members</vt:lpstr>
      <vt:lpstr>PowerPoint Presentation</vt:lpstr>
      <vt:lpstr>What &amp; Why?</vt:lpstr>
      <vt:lpstr>Benefits of an AVA</vt:lpstr>
      <vt:lpstr>Lamorinda Appellation (AVA)</vt:lpstr>
      <vt:lpstr>The Petition for “Lamorinda”</vt:lpstr>
      <vt:lpstr>PowerPoint Presentation</vt:lpstr>
      <vt:lpstr>Moraga Vineyards Today:</vt:lpstr>
      <vt:lpstr>PowerPoint Presentation</vt:lpstr>
      <vt:lpstr>PowerPoint Presentation</vt:lpstr>
      <vt:lpstr>PowerPoint Presentation</vt:lpstr>
      <vt:lpstr>Lafayette Vineyards Today</vt:lpstr>
      <vt:lpstr>PowerPoint Presentation</vt:lpstr>
      <vt:lpstr>PowerPoint Presentation</vt:lpstr>
      <vt:lpstr>PowerPoint Presentation</vt:lpstr>
      <vt:lpstr>Orinda Vineyards Today</vt:lpstr>
      <vt:lpstr>PowerPoint Presentation</vt:lpstr>
      <vt:lpstr>PowerPoint Presentation</vt:lpstr>
      <vt:lpstr>Much Thanks for the help:</vt:lpstr>
      <vt:lpstr>“Whichever glass you chose, may it be more full than empty.” – Anonymous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Leslie</dc:creator>
  <cp:lastModifiedBy>bscanlin</cp:lastModifiedBy>
  <cp:revision>358</cp:revision>
  <dcterms:created xsi:type="dcterms:W3CDTF">2015-09-18T22:23:10Z</dcterms:created>
  <dcterms:modified xsi:type="dcterms:W3CDTF">2015-12-21T03:21:13Z</dcterms:modified>
</cp:coreProperties>
</file>